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1"/>
  </p:notes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Kollektif" charset="1" panose="020B0604020101010102"/>
      <p:regular r:id="rId14"/>
    </p:embeddedFont>
    <p:embeddedFont>
      <p:font typeface="Kollektif Bold" charset="1" panose="020B0604020101010102"/>
      <p:regular r:id="rId15"/>
    </p:embeddedFont>
    <p:embeddedFont>
      <p:font typeface="Kollektif Italics" charset="1" panose="020B0604020101010102"/>
      <p:regular r:id="rId16"/>
    </p:embeddedFont>
    <p:embeddedFont>
      <p:font typeface="Kollektif Bold Italics" charset="1" panose="020B0604020101010102"/>
      <p:regular r:id="rId17"/>
    </p:embeddedFont>
    <p:embeddedFont>
      <p:font typeface="Anton" charset="1" panose="00000500000000000000"/>
      <p:regular r:id="rId18"/>
    </p:embeddedFont>
    <p:embeddedFont>
      <p:font typeface="Anton Italics" charset="1" panose="00000500000000000000"/>
      <p:regular r:id="rId19"/>
    </p:embeddedFont>
    <p:embeddedFont>
      <p:font typeface="Aileron Heavy" charset="1" panose="00000A00000000000000"/>
      <p:regular r:id="rId20"/>
    </p:embeddedFont>
    <p:embeddedFont>
      <p:font typeface="Aileron Heavy Bold" charset="1" panose="00000A00000000000000"/>
      <p:regular r:id="rId21"/>
    </p:embeddedFont>
    <p:embeddedFont>
      <p:font typeface="Aileron Heavy Italics" charset="1" panose="00000A00000000000000"/>
      <p:regular r:id="rId22"/>
    </p:embeddedFont>
    <p:embeddedFont>
      <p:font typeface="Aileron Heavy Bold Italics" charset="1" panose="00000A00000000000000"/>
      <p:regular r:id="rId23"/>
    </p:embeddedFont>
    <p:embeddedFont>
      <p:font typeface="WenQuanYi" charset="1" panose="020B0606030804020204"/>
      <p:regular r:id="rId24"/>
    </p:embeddedFont>
    <p:embeddedFont>
      <p:font typeface="Clear Sans Regular" charset="1" panose="020B0503030202020304"/>
      <p:regular r:id="rId25"/>
    </p:embeddedFont>
    <p:embeddedFont>
      <p:font typeface="Clear Sans Regular Bold" charset="1" panose="020B0603030202020304"/>
      <p:regular r:id="rId26"/>
    </p:embeddedFont>
    <p:embeddedFont>
      <p:font typeface="Clear Sans Regular Italics" charset="1" panose="020B0503030202090304"/>
      <p:regular r:id="rId27"/>
    </p:embeddedFont>
    <p:embeddedFont>
      <p:font typeface="Clear Sans Regular Bold Italics" charset="1" panose="020B0603030202090304"/>
      <p:regular r:id="rId28"/>
    </p:embeddedFont>
    <p:embeddedFont>
      <p:font typeface="Tomorrow" charset="1" panose="00000000000000000000"/>
      <p:regular r:id="rId29"/>
    </p:embeddedFont>
    <p:embeddedFont>
      <p:font typeface="Tomorrow Bold" charset="1" panose="00000000000000000000"/>
      <p:regular r:id="rId30"/>
    </p:embeddedFont>
    <p:embeddedFont>
      <p:font typeface="Tomorrow Italics" charset="1" panose="00000000000000000000"/>
      <p:regular r:id="rId31"/>
    </p:embeddedFont>
    <p:embeddedFont>
      <p:font typeface="Tomorrow Bold Italics" charset="1" panose="00000000000000000000"/>
      <p:regular r:id="rId32"/>
    </p:embeddedFont>
    <p:embeddedFont>
      <p:font typeface="Tomorrow Thin" charset="1" panose="00000000000000000000"/>
      <p:regular r:id="rId33"/>
    </p:embeddedFont>
    <p:embeddedFont>
      <p:font typeface="Tomorrow Thin Bold" charset="1" panose="00000000000000000000"/>
      <p:regular r:id="rId34"/>
    </p:embeddedFont>
    <p:embeddedFont>
      <p:font typeface="Tomorrow Thin Italics" charset="1" panose="00000000000000000000"/>
      <p:regular r:id="rId35"/>
    </p:embeddedFont>
    <p:embeddedFont>
      <p:font typeface="Tomorrow Thin Bold Italics" charset="1" panose="00000000000000000000"/>
      <p:regular r:id="rId36"/>
    </p:embeddedFont>
    <p:embeddedFont>
      <p:font typeface="Open Sans" charset="1" panose="020B0606030504020204"/>
      <p:regular r:id="rId37"/>
    </p:embeddedFont>
    <p:embeddedFont>
      <p:font typeface="Open Sans Bold" charset="1" panose="020B0806030504020204"/>
      <p:regular r:id="rId38"/>
    </p:embeddedFont>
    <p:embeddedFont>
      <p:font typeface="Open Sans Italics" charset="1" panose="020B0606030504020204"/>
      <p:regular r:id="rId39"/>
    </p:embeddedFont>
    <p:embeddedFont>
      <p:font typeface="Open Sans Bold Italics" charset="1" panose="020B0806030504020204"/>
      <p:regular r:id="rId40"/>
    </p:embeddedFont>
    <p:embeddedFont>
      <p:font typeface="Disket Mono" charset="1" panose="020B0509050000020004"/>
      <p:regular r:id="rId41"/>
    </p:embeddedFont>
    <p:embeddedFont>
      <p:font typeface="Disket Mono Bold" charset="1" panose="020B0509050000020004"/>
      <p:regular r:id="rId42"/>
    </p:embeddedFont>
    <p:embeddedFont>
      <p:font typeface="Garet" charset="1" panose="00000000000000000000"/>
      <p:regular r:id="rId43"/>
    </p:embeddedFont>
    <p:embeddedFont>
      <p:font typeface="Garet Bold" charset="1" panose="00000000000000000000"/>
      <p:regular r:id="rId44"/>
    </p:embeddedFont>
    <p:embeddedFont>
      <p:font typeface="Garet Italics" charset="1" panose="00000000000000000000"/>
      <p:regular r:id="rId45"/>
    </p:embeddedFont>
    <p:embeddedFont>
      <p:font typeface="Garet Bold Italics" charset="1" panose="00000000000000000000"/>
      <p:regular r:id="rId46"/>
    </p:embeddedFont>
    <p:embeddedFont>
      <p:font typeface="Canva Sans" charset="1" panose="020B0503030501040103"/>
      <p:regular r:id="rId47"/>
    </p:embeddedFont>
    <p:embeddedFont>
      <p:font typeface="Canva Sans Bold" charset="1" panose="020B0803030501040103"/>
      <p:regular r:id="rId48"/>
    </p:embeddedFont>
    <p:embeddedFont>
      <p:font typeface="Canva Sans Italics" charset="1" panose="020B0503030501040103"/>
      <p:regular r:id="rId49"/>
    </p:embeddedFont>
    <p:embeddedFont>
      <p:font typeface="Canva Sans Bold Italics" charset="1" panose="020B0803030501040103"/>
      <p:regular r:id="rId50"/>
    </p:embeddedFont>
    <p:embeddedFont>
      <p:font typeface="Prompt Medium" charset="1" panose="00000600000000000000"/>
      <p:regular r:id="rId51"/>
    </p:embeddedFont>
    <p:embeddedFont>
      <p:font typeface="Prompt Medium Bold" charset="1" panose="00000700000000000000"/>
      <p:regular r:id="rId52"/>
    </p:embeddedFont>
    <p:embeddedFont>
      <p:font typeface="Prompt Medium Italics" charset="1" panose="00000600000000000000"/>
      <p:regular r:id="rId53"/>
    </p:embeddedFont>
    <p:embeddedFont>
      <p:font typeface="Prompt Medium Bold Italics" charset="1" panose="000007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68" Target="slides/slide14.xml" Type="http://schemas.openxmlformats.org/officeDocument/2006/relationships/slide"/><Relationship Id="rId69" Target="slides/slide15.xml" Type="http://schemas.openxmlformats.org/officeDocument/2006/relationships/slide"/><Relationship Id="rId7" Target="fonts/font7.fntdata" Type="http://schemas.openxmlformats.org/officeDocument/2006/relationships/font"/><Relationship Id="rId70" Target="slides/slide16.xml" Type="http://schemas.openxmlformats.org/officeDocument/2006/relationships/slide"/><Relationship Id="rId71" Target="notesMasters/notesMaster1.xml" Type="http://schemas.openxmlformats.org/officeDocument/2006/relationships/notesMaster"/><Relationship Id="rId72" Target="theme/theme2.xml" Type="http://schemas.openxmlformats.org/officeDocument/2006/relationships/theme"/><Relationship Id="rId73" Target="notesSlides/notesSlide1.xml" Type="http://schemas.openxmlformats.org/officeDocument/2006/relationships/notesSlide"/><Relationship Id="rId74" Target="notesSlides/notesSlide2.xml" Type="http://schemas.openxmlformats.org/officeDocument/2006/relationships/notesSlide"/><Relationship Id="rId75" Target="notesSlides/notesSlide3.xml" Type="http://schemas.openxmlformats.org/officeDocument/2006/relationships/notesSlide"/><Relationship Id="rId76" Target="notesSlides/notesSlide4.xml" Type="http://schemas.openxmlformats.org/officeDocument/2006/relationships/notesSlide"/><Relationship Id="rId77" Target="notesSlides/notesSlide5.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everyone my name is Risan and We are team good empire…</a:t>
            </a:r>
          </a:p>
          <a:p>
            <a:r>
              <a:rPr lang="en-US"/>
              <a:t>(challenge): Our challenge is to build a strategy that would enable Good Empire to gather, unite and empower 1 million uni students around the world to help save the f**king world.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Image 1a: https://i.pinimg.com/564x/be/3d/18/be3d1821e8d43828375a76863a08b6bf.jpg</a:t>
            </a:r>
          </a:p>
          <a:p>
            <a:r>
              <a:rPr lang="en-US"/>
              <a:t/>
            </a:r>
          </a:p>
          <a:p>
            <a:r>
              <a:rPr lang="en-US"/>
              <a:t>Image 1b:</a:t>
            </a:r>
          </a:p>
          <a:p>
            <a:r>
              <a:rPr lang="en-US"/>
              <a:t>https://i.pinimg.com/474x/e6/c9/7c/e6c97c495a49119865318a6cfc8c56d4.jpg</a:t>
            </a:r>
          </a:p>
          <a:p>
            <a:r>
              <a:rPr lang="en-US"/>
              <a:t/>
            </a:r>
          </a:p>
          <a:p>
            <a:r>
              <a:rPr lang="en-US"/>
              <a:t>so when I first looked at this challenge, the first thing that came to my mind was ‘ what have I done for the world’ and I encourage you to think about this as well. How many times have we heard the same story again and again and yet everytime nothing is done about it. Now this does this not just apply to 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(mapping diagram): So how can we change this? How can we build something that all these platforms and cooperations have not and build something that actively builds consistent results for the sdgs. To break this problem down, we drew a problem diagram map. So There are many ways to look at this such as purpose or why of this problem as well as how this problem is rooted to the social aspect of society but we really wanted to focus from the stakeholders perspective and really find a solution that will benefit all these major parties which is the university, students and good empire.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app doesn't have a large user base and we need to increase our reach</a:t>
            </a:r>
          </a:p>
          <a:p>
            <a:r>
              <a:rPr lang="en-US"/>
              <a:t>- Uni students lack of motivation and attention span </a:t>
            </a:r>
          </a:p>
          <a:p>
            <a:r>
              <a:rPr lang="en-US"/>
              <a:t/>
            </a:r>
          </a:p>
          <a:p>
            <a:r>
              <a:rPr lang="en-US"/>
              <a:t/>
            </a:r>
          </a:p>
          <a:p>
            <a:r>
              <a:rPr lang="en-US"/>
              <a:t/>
            </a:r>
          </a:p>
          <a:p>
            <a:r>
              <a:rPr lang="en-US"/>
              <a:t>Approaching this challenge, we outlined a number of problems that we had to consider. </a:t>
            </a:r>
          </a:p>
          <a:p>
            <a:r>
              <a:rPr lang="en-US"/>
              <a:t>in its current state, the app doesn’t have a large user base, especially not within the university cohort, So we propose communicating with faculties &amp; societies to get them on board and increase our reach within uni, and setting up QR codes will increase awareness towards the app.</a:t>
            </a:r>
          </a:p>
          <a:p>
            <a:r>
              <a:rPr lang="en-US"/>
              <a:t/>
            </a:r>
          </a:p>
          <a:p>
            <a:r>
              <a:rPr lang="en-US"/>
              <a:t>but the major players, in terms of uni students, are the lack of motivation as well as the attention span. Think about the current apps that are popular and can maintain a user base. </a:t>
            </a:r>
          </a:p>
          <a:p>
            <a:r>
              <a:rPr lang="en-US"/>
              <a:t/>
            </a:r>
          </a:p>
          <a:p>
            <a:r>
              <a:rPr lang="en-US"/>
              <a:t/>
            </a:r>
          </a:p>
          <a:p>
            <a:r>
              <a:rPr lang="en-US"/>
              <a:t/>
            </a:r>
          </a:p>
          <a:p>
            <a:r>
              <a:rPr lang="en-US"/>
              <a:t>Apps like Pokemon Go offer in-game rewards like virtual currency, similarly, Duolingo uses gamification techniques like daily challenges and streaks to encourage continuous use. Apps like MyFitness or MyMaccas provide real-world incentives like discounts and cashback rewards after hitting a certain milestone.</a:t>
            </a:r>
          </a:p>
          <a:p>
            <a:r>
              <a:rPr lang="en-US"/>
              <a:t/>
            </a:r>
          </a:p>
          <a:p>
            <a:r>
              <a:rPr lang="en-US"/>
              <a:t/>
            </a:r>
          </a:p>
          <a:p>
            <a:r>
              <a:rPr lang="en-US"/>
              <a:t/>
            </a:r>
          </a:p>
          <a:p>
            <a:r>
              <a:rPr lang="en-US"/>
              <a:t>And so knowing the power that incentives can have, our solution involves a combination of clever marketing alongside an incentive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so knowing the power that incentives can have, our solution involves a combination of clever marketing alongside an incentive model.</a:t>
            </a:r>
          </a:p>
          <a:p>
            <a:r>
              <a:rPr lang="en-US"/>
              <a:t/>
            </a:r>
          </a:p>
          <a:p>
            <a:r>
              <a:rPr lang="en-US"/>
              <a:t>-this is how our model will work, because of our initial marketing, there will be some Good Empire presence within the uni, whether from word of mouth, emails or QR codes. Youll download the app, maybe out of pure curiosity, and will be presented with a list of SDG’s with some information about them, youll pick one that interests you and a list of relevant challenges will be given to you. Youll also be able to see some milestones that you can begin working towards. As you complete challenges, youll earn points which will contribute to your milestones. Reaching one will earn you a reward, either virtual or real-world. You can also choose to exchange that reward as a donation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gif"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gif" Type="http://schemas.openxmlformats.org/officeDocument/2006/relationships/image"/><Relationship Id="rId8" Target="../media/image6.jpeg" Type="http://schemas.openxmlformats.org/officeDocument/2006/relationships/image"/><Relationship Id="rId9" Target="../media/image7.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58.gif"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gif"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28.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 Id="rId3" Target="../media/image6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https://sustainability.unimelb.edu.au/" TargetMode="External" Type="http://schemas.openxmlformats.org/officeDocument/2006/relationships/hyperlink"/><Relationship Id="rId3" Target="../media/image61.png" Type="http://schemas.openxmlformats.org/officeDocument/2006/relationships/image"/><Relationship Id="rId4" Target="../media/image6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18.jpeg" Type="http://schemas.openxmlformats.org/officeDocument/2006/relationships/image"/><Relationship Id="rId12" Target="../media/image19.jpeg" Type="http://schemas.openxmlformats.org/officeDocument/2006/relationships/image"/><Relationship Id="rId13" Target="../media/image20.jpeg" Type="http://schemas.openxmlformats.org/officeDocument/2006/relationships/image"/><Relationship Id="rId14" Target="../media/image21.jpeg" Type="http://schemas.openxmlformats.org/officeDocument/2006/relationships/image"/><Relationship Id="rId15" Target="../media/image22.jpeg" Type="http://schemas.openxmlformats.org/officeDocument/2006/relationships/image"/><Relationship Id="rId16" Target="../media/image23.png" Type="http://schemas.openxmlformats.org/officeDocument/2006/relationships/image"/><Relationship Id="rId17" Target="../media/image24.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jpeg" Type="http://schemas.openxmlformats.org/officeDocument/2006/relationships/image"/><Relationship Id="rId9" Target="../media/image1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jpeg" Type="http://schemas.openxmlformats.org/officeDocument/2006/relationships/image"/><Relationship Id="rId4" Target="../media/image25.jpeg" Type="http://schemas.openxmlformats.org/officeDocument/2006/relationships/image"/><Relationship Id="rId5" Target="../media/VAFYoFVEdFE.mp4" Type="http://schemas.openxmlformats.org/officeDocument/2006/relationships/video"/><Relationship Id="rId6" Target="../media/VAFYoFVEdFE.mp4" Type="http://schemas.microsoft.com/office/2007/relationships/media"/></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28.gif"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notesSlides/notesSlide5.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VAFYE7klAAM.mp4" Type="http://schemas.openxmlformats.org/officeDocument/2006/relationships/video"/><Relationship Id="rId4" Target="../media/VAFYE7klAAM.mp4" Type="http://schemas.microsoft.com/office/2007/relationships/media"/><Relationship Id="rId5" Target="../media/image5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VAFYE--IFTI.mp4" Type="http://schemas.openxmlformats.org/officeDocument/2006/relationships/video"/><Relationship Id="rId4" Target="../media/VAFYE--IFTI.mp4" Type="http://schemas.microsoft.com/office/2007/relationships/media"/><Relationship Id="rId5" Target="../media/image52.png" Type="http://schemas.openxmlformats.org/officeDocument/2006/relationships/image"/><Relationship Id="rId6" Target="../media/image5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776961" y="5773318"/>
            <a:ext cx="4722189" cy="4947056"/>
          </a:xfrm>
          <a:prstGeom prst="rect">
            <a:avLst/>
          </a:prstGeom>
        </p:spPr>
      </p:pic>
      <p:grpSp>
        <p:nvGrpSpPr>
          <p:cNvPr name="Group 3" id="3"/>
          <p:cNvGrpSpPr/>
          <p:nvPr/>
        </p:nvGrpSpPr>
        <p:grpSpPr>
          <a:xfrm rot="579082">
            <a:off x="13362474" y="9413842"/>
            <a:ext cx="5473714" cy="561283"/>
            <a:chOff x="0" y="0"/>
            <a:chExt cx="7298285" cy="748377"/>
          </a:xfrm>
        </p:grpSpPr>
        <p:grpSp>
          <p:nvGrpSpPr>
            <p:cNvPr name="Group 4" id="4"/>
            <p:cNvGrpSpPr/>
            <p:nvPr/>
          </p:nvGrpSpPr>
          <p:grpSpPr>
            <a:xfrm rot="0">
              <a:off x="0" y="0"/>
              <a:ext cx="748377" cy="748377"/>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E9DD"/>
              </a:solidFill>
            </p:spPr>
          </p:sp>
        </p:grpSp>
        <p:grpSp>
          <p:nvGrpSpPr>
            <p:cNvPr name="Group 6" id="6"/>
            <p:cNvGrpSpPr/>
            <p:nvPr/>
          </p:nvGrpSpPr>
          <p:grpSpPr>
            <a:xfrm rot="0">
              <a:off x="6549908" y="0"/>
              <a:ext cx="748377" cy="748377"/>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E9DD"/>
              </a:solidFill>
            </p:spPr>
          </p:sp>
        </p:grpSp>
      </p:gr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447047">
            <a:off x="12524596" y="8000317"/>
            <a:ext cx="4734704" cy="938332"/>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786975" y="-1619999"/>
            <a:ext cx="12629401" cy="12629401"/>
          </a:xfrm>
          <a:prstGeom prst="rect">
            <a:avLst/>
          </a:prstGeom>
        </p:spPr>
      </p:pic>
      <p:sp>
        <p:nvSpPr>
          <p:cNvPr name="TextBox 10" id="10"/>
          <p:cNvSpPr txBox="true"/>
          <p:nvPr/>
        </p:nvSpPr>
        <p:spPr>
          <a:xfrm rot="0">
            <a:off x="329296" y="4000241"/>
            <a:ext cx="11606311" cy="4980826"/>
          </a:xfrm>
          <a:prstGeom prst="rect">
            <a:avLst/>
          </a:prstGeom>
        </p:spPr>
        <p:txBody>
          <a:bodyPr anchor="t" rtlCol="false" tIns="0" lIns="0" bIns="0" rIns="0">
            <a:spAutoFit/>
          </a:bodyPr>
          <a:lstStyle/>
          <a:p>
            <a:pPr>
              <a:lnSpc>
                <a:spcPts val="18882"/>
              </a:lnSpc>
            </a:pPr>
            <a:r>
              <a:rPr lang="en-US" sz="20980">
                <a:solidFill>
                  <a:srgbClr val="000000"/>
                </a:solidFill>
                <a:latin typeface="Anton"/>
              </a:rPr>
              <a:t>GOOD</a:t>
            </a:r>
          </a:p>
          <a:p>
            <a:pPr>
              <a:lnSpc>
                <a:spcPts val="18882"/>
              </a:lnSpc>
            </a:pPr>
            <a:r>
              <a:rPr lang="en-US" sz="20980" spc="-314">
                <a:solidFill>
                  <a:srgbClr val="000000"/>
                </a:solidFill>
                <a:latin typeface="Prompt Medium Bold"/>
              </a:rPr>
              <a:t>EMPIRE</a:t>
            </a:r>
          </a:p>
        </p:txBody>
      </p:sp>
      <p:pic>
        <p:nvPicPr>
          <p:cNvPr name="Picture 11" id="11"/>
          <p:cNvPicPr>
            <a:picLocks noChangeAspect="true"/>
          </p:cNvPicPr>
          <p:nvPr/>
        </p:nvPicPr>
        <p:blipFill>
          <a:blip r:embed="rId8"/>
          <a:srcRect l="0" t="0" r="0" b="0"/>
          <a:stretch>
            <a:fillRect/>
          </a:stretch>
        </p:blipFill>
        <p:spPr>
          <a:xfrm flipH="false" flipV="false" rot="0">
            <a:off x="6699287" y="3400166"/>
            <a:ext cx="2680787" cy="2680787"/>
          </a:xfrm>
          <a:prstGeom prst="rect">
            <a:avLst/>
          </a:prstGeom>
        </p:spPr>
      </p:pic>
      <p:pic>
        <p:nvPicPr>
          <p:cNvPr name="Picture 12" id="12"/>
          <p:cNvPicPr>
            <a:picLocks noChangeAspect="true"/>
          </p:cNvPicPr>
          <p:nvPr/>
        </p:nvPicPr>
        <p:blipFill>
          <a:blip r:embed="rId9"/>
          <a:srcRect l="0" t="0" r="0" b="0"/>
          <a:stretch>
            <a:fillRect/>
          </a:stretch>
        </p:blipFill>
        <p:spPr>
          <a:xfrm flipH="false" flipV="false" rot="0">
            <a:off x="13261836" y="-2615635"/>
            <a:ext cx="8229600" cy="8229600"/>
          </a:xfrm>
          <a:prstGeom prst="rect">
            <a:avLst/>
          </a:prstGeom>
        </p:spPr>
      </p:pic>
      <p:pic>
        <p:nvPicPr>
          <p:cNvPr name="Picture 13" id="13"/>
          <p:cNvPicPr>
            <a:picLocks noChangeAspect="true"/>
          </p:cNvPicPr>
          <p:nvPr/>
        </p:nvPicPr>
        <p:blipFill>
          <a:blip r:embed="rId10"/>
          <a:srcRect l="0" t="0" r="0" b="0"/>
          <a:stretch>
            <a:fillRect/>
          </a:stretch>
        </p:blipFill>
        <p:spPr>
          <a:xfrm flipH="false" flipV="false" rot="0">
            <a:off x="10614901" y="5579683"/>
            <a:ext cx="8229600" cy="8229600"/>
          </a:xfrm>
          <a:prstGeom prst="rect">
            <a:avLst/>
          </a:prstGeom>
        </p:spPr>
      </p:pic>
      <p:sp>
        <p:nvSpPr>
          <p:cNvPr name="TextBox 14" id="14"/>
          <p:cNvSpPr txBox="true"/>
          <p:nvPr/>
        </p:nvSpPr>
        <p:spPr>
          <a:xfrm rot="0">
            <a:off x="136739" y="1588771"/>
            <a:ext cx="13493573" cy="730700"/>
          </a:xfrm>
          <a:prstGeom prst="rect">
            <a:avLst/>
          </a:prstGeom>
        </p:spPr>
        <p:txBody>
          <a:bodyPr anchor="t" rtlCol="false" tIns="0" lIns="0" bIns="0" rIns="0">
            <a:spAutoFit/>
          </a:bodyPr>
          <a:lstStyle/>
          <a:p>
            <a:pPr>
              <a:lnSpc>
                <a:spcPts val="5925"/>
              </a:lnSpc>
              <a:spcBef>
                <a:spcPct val="0"/>
              </a:spcBef>
            </a:pPr>
            <a:r>
              <a:rPr lang="en-US" sz="4232">
                <a:solidFill>
                  <a:srgbClr val="000000"/>
                </a:solidFill>
                <a:latin typeface="Disket Mono Bold"/>
              </a:rPr>
              <a:t>Let's save THE F**king world!!!!!!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89040" y="81907"/>
            <a:ext cx="11095110" cy="5790995"/>
            <a:chOff x="0" y="0"/>
            <a:chExt cx="14793479" cy="7721326"/>
          </a:xfrm>
        </p:grpSpPr>
        <p:sp>
          <p:nvSpPr>
            <p:cNvPr name="TextBox 3" id="3"/>
            <p:cNvSpPr txBox="true"/>
            <p:nvPr/>
          </p:nvSpPr>
          <p:spPr>
            <a:xfrm rot="0">
              <a:off x="0" y="247650"/>
              <a:ext cx="13287973" cy="2923070"/>
            </a:xfrm>
            <a:prstGeom prst="rect">
              <a:avLst/>
            </a:prstGeom>
          </p:spPr>
          <p:txBody>
            <a:bodyPr anchor="t" rtlCol="false" tIns="0" lIns="0" bIns="0" rIns="0">
              <a:spAutoFit/>
            </a:bodyPr>
            <a:lstStyle/>
            <a:p>
              <a:pPr>
                <a:lnSpc>
                  <a:spcPts val="8082"/>
                </a:lnSpc>
              </a:pPr>
              <a:r>
                <a:rPr lang="en-US" sz="8980" spc="89">
                  <a:solidFill>
                    <a:srgbClr val="379914"/>
                  </a:solidFill>
                  <a:latin typeface="Tomorrow Bold"/>
                </a:rPr>
                <a:t>INSIGHT AND IMPROVEMENT</a:t>
              </a:r>
            </a:p>
          </p:txBody>
        </p:sp>
        <p:sp>
          <p:nvSpPr>
            <p:cNvPr name="TextBox 4" id="4"/>
            <p:cNvSpPr txBox="true"/>
            <p:nvPr/>
          </p:nvSpPr>
          <p:spPr>
            <a:xfrm rot="0">
              <a:off x="0" y="7147374"/>
              <a:ext cx="14793479" cy="573953"/>
            </a:xfrm>
            <a:prstGeom prst="rect">
              <a:avLst/>
            </a:prstGeom>
          </p:spPr>
          <p:txBody>
            <a:bodyPr anchor="t" rtlCol="false" tIns="0" lIns="0" bIns="0" rIns="0">
              <a:spAutoFit/>
            </a:bodyPr>
            <a:lstStyle/>
            <a:p>
              <a:pPr>
                <a:lnSpc>
                  <a:spcPts val="3143"/>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490857">
            <a:off x="-3883971" y="5272384"/>
            <a:ext cx="4715548" cy="778844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273914" y="2566291"/>
            <a:ext cx="12579925" cy="5992619"/>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490857">
            <a:off x="15760895" y="5495461"/>
            <a:ext cx="4715548" cy="7788443"/>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2848930" y="2795756"/>
            <a:ext cx="4494718" cy="4885563"/>
          </a:xfrm>
          <a:prstGeom prst="rect">
            <a:avLst/>
          </a:prstGeom>
        </p:spPr>
      </p:pic>
      <p:sp>
        <p:nvSpPr>
          <p:cNvPr name="TextBox 9" id="9"/>
          <p:cNvSpPr txBox="true"/>
          <p:nvPr/>
        </p:nvSpPr>
        <p:spPr>
          <a:xfrm rot="0">
            <a:off x="9812422" y="3183456"/>
            <a:ext cx="4580058" cy="596265"/>
          </a:xfrm>
          <a:prstGeom prst="rect">
            <a:avLst/>
          </a:prstGeom>
        </p:spPr>
        <p:txBody>
          <a:bodyPr anchor="t" rtlCol="false" tIns="0" lIns="0" bIns="0" rIns="0">
            <a:spAutoFit/>
          </a:bodyPr>
          <a:lstStyle/>
          <a:p>
            <a:pPr algn="ctr">
              <a:lnSpc>
                <a:spcPts val="4620"/>
              </a:lnSpc>
            </a:pPr>
            <a:r>
              <a:rPr lang="en-US" sz="4200" spc="-84">
                <a:solidFill>
                  <a:srgbClr val="191919"/>
                </a:solidFill>
                <a:latin typeface="Open Sans Bold"/>
              </a:rPr>
              <a:t>Lack of Education</a:t>
            </a:r>
          </a:p>
        </p:txBody>
      </p:sp>
      <p:sp>
        <p:nvSpPr>
          <p:cNvPr name="TextBox 10" id="10"/>
          <p:cNvSpPr txBox="true"/>
          <p:nvPr/>
        </p:nvSpPr>
        <p:spPr>
          <a:xfrm rot="0">
            <a:off x="9812422" y="7333973"/>
            <a:ext cx="4580058" cy="596265"/>
          </a:xfrm>
          <a:prstGeom prst="rect">
            <a:avLst/>
          </a:prstGeom>
        </p:spPr>
        <p:txBody>
          <a:bodyPr anchor="t" rtlCol="false" tIns="0" lIns="0" bIns="0" rIns="0">
            <a:spAutoFit/>
          </a:bodyPr>
          <a:lstStyle/>
          <a:p>
            <a:pPr algn="ctr" marL="0" indent="0" lvl="0">
              <a:lnSpc>
                <a:spcPts val="4620"/>
              </a:lnSpc>
              <a:spcBef>
                <a:spcPct val="0"/>
              </a:spcBef>
            </a:pPr>
            <a:r>
              <a:rPr lang="en-US" sz="4200" spc="-84">
                <a:solidFill>
                  <a:srgbClr val="191919"/>
                </a:solidFill>
                <a:latin typeface="Open Sans Bold"/>
              </a:rPr>
              <a:t>No Action</a:t>
            </a:r>
          </a:p>
        </p:txBody>
      </p:sp>
      <p:sp>
        <p:nvSpPr>
          <p:cNvPr name="TextBox 11" id="11"/>
          <p:cNvSpPr txBox="true"/>
          <p:nvPr/>
        </p:nvSpPr>
        <p:spPr>
          <a:xfrm rot="0">
            <a:off x="9763632" y="5276637"/>
            <a:ext cx="4580058" cy="596265"/>
          </a:xfrm>
          <a:prstGeom prst="rect">
            <a:avLst/>
          </a:prstGeom>
        </p:spPr>
        <p:txBody>
          <a:bodyPr anchor="t" rtlCol="false" tIns="0" lIns="0" bIns="0" rIns="0">
            <a:spAutoFit/>
          </a:bodyPr>
          <a:lstStyle/>
          <a:p>
            <a:pPr algn="ctr" marL="0" indent="0" lvl="0">
              <a:lnSpc>
                <a:spcPts val="4620"/>
              </a:lnSpc>
              <a:spcBef>
                <a:spcPct val="0"/>
              </a:spcBef>
            </a:pPr>
            <a:r>
              <a:rPr lang="en-US" sz="4200" spc="-84">
                <a:solidFill>
                  <a:srgbClr val="191919"/>
                </a:solidFill>
                <a:latin typeface="Open Sans Bold"/>
              </a:rPr>
              <a:t>Too Difficult</a:t>
            </a:r>
          </a:p>
        </p:txBody>
      </p:sp>
      <p:sp>
        <p:nvSpPr>
          <p:cNvPr name="TextBox 12" id="12"/>
          <p:cNvSpPr txBox="true"/>
          <p:nvPr/>
        </p:nvSpPr>
        <p:spPr>
          <a:xfrm rot="0">
            <a:off x="8524368" y="2750894"/>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spc="-159" u="none">
                <a:solidFill>
                  <a:srgbClr val="000000"/>
                </a:solidFill>
                <a:latin typeface="Open Sans Bold"/>
              </a:rPr>
              <a:t>1</a:t>
            </a:r>
          </a:p>
        </p:txBody>
      </p:sp>
      <p:sp>
        <p:nvSpPr>
          <p:cNvPr name="TextBox 13" id="13"/>
          <p:cNvSpPr txBox="true"/>
          <p:nvPr/>
        </p:nvSpPr>
        <p:spPr>
          <a:xfrm rot="0">
            <a:off x="8573159" y="4850956"/>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spc="-159">
                <a:solidFill>
                  <a:srgbClr val="000000"/>
                </a:solidFill>
                <a:latin typeface="Open Sans Bold"/>
              </a:rPr>
              <a:t>2</a:t>
            </a:r>
          </a:p>
        </p:txBody>
      </p:sp>
      <p:sp>
        <p:nvSpPr>
          <p:cNvPr name="TextBox 14" id="14"/>
          <p:cNvSpPr txBox="true"/>
          <p:nvPr/>
        </p:nvSpPr>
        <p:spPr>
          <a:xfrm rot="0">
            <a:off x="8573159" y="6800829"/>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spc="-159">
                <a:solidFill>
                  <a:srgbClr val="000000"/>
                </a:solidFill>
                <a:latin typeface="Open Sans Bold"/>
              </a:rPr>
              <a:t>3</a:t>
            </a:r>
          </a:p>
        </p:txBody>
      </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490857">
            <a:off x="16918817" y="-3064616"/>
            <a:ext cx="4715548" cy="7788443"/>
          </a:xfrm>
          <a:prstGeom prst="rect">
            <a:avLst/>
          </a:prstGeom>
        </p:spPr>
      </p:pic>
      <p:sp>
        <p:nvSpPr>
          <p:cNvPr name="TextBox 16" id="16"/>
          <p:cNvSpPr txBox="true"/>
          <p:nvPr/>
        </p:nvSpPr>
        <p:spPr>
          <a:xfrm rot="0">
            <a:off x="3961173" y="8975739"/>
            <a:ext cx="2270232" cy="498447"/>
          </a:xfrm>
          <a:prstGeom prst="rect">
            <a:avLst/>
          </a:prstGeom>
        </p:spPr>
        <p:txBody>
          <a:bodyPr anchor="t" rtlCol="false" tIns="0" lIns="0" bIns="0" rIns="0">
            <a:spAutoFit/>
          </a:bodyPr>
          <a:lstStyle/>
          <a:p>
            <a:pPr algn="ctr">
              <a:lnSpc>
                <a:spcPts val="4026"/>
              </a:lnSpc>
              <a:spcBef>
                <a:spcPct val="0"/>
              </a:spcBef>
            </a:pPr>
            <a:r>
              <a:rPr lang="en-US" sz="2876" spc="-28">
                <a:solidFill>
                  <a:srgbClr val="FFFFFF"/>
                </a:solidFill>
                <a:latin typeface="Tomorrow Bold"/>
              </a:rPr>
              <a:t>(Neil, 2018)</a:t>
            </a:r>
          </a:p>
        </p:txBody>
      </p:sp>
      <p:sp>
        <p:nvSpPr>
          <p:cNvPr name="TextBox 17" id="17"/>
          <p:cNvSpPr txBox="true"/>
          <p:nvPr/>
        </p:nvSpPr>
        <p:spPr>
          <a:xfrm rot="0">
            <a:off x="10367606" y="8975739"/>
            <a:ext cx="3469689" cy="498447"/>
          </a:xfrm>
          <a:prstGeom prst="rect">
            <a:avLst/>
          </a:prstGeom>
        </p:spPr>
        <p:txBody>
          <a:bodyPr anchor="t" rtlCol="false" tIns="0" lIns="0" bIns="0" rIns="0">
            <a:spAutoFit/>
          </a:bodyPr>
          <a:lstStyle/>
          <a:p>
            <a:pPr algn="ctr">
              <a:lnSpc>
                <a:spcPts val="4026"/>
              </a:lnSpc>
              <a:spcBef>
                <a:spcPct val="0"/>
              </a:spcBef>
            </a:pPr>
            <a:r>
              <a:rPr lang="en-US" sz="2876" spc="-28">
                <a:solidFill>
                  <a:srgbClr val="FFFFFF"/>
                </a:solidFill>
                <a:latin typeface="Tomorrow Bold"/>
              </a:rPr>
              <a:t>(Blumberg, 2013)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9497547" y="3135814"/>
            <a:ext cx="6631914" cy="6631914"/>
            <a:chOff x="0" y="0"/>
            <a:chExt cx="8842552" cy="8842552"/>
          </a:xfrm>
        </p:grpSpPr>
        <p:grpSp>
          <p:nvGrpSpPr>
            <p:cNvPr name="Group 3" id="3"/>
            <p:cNvGrpSpPr>
              <a:grpSpLocks noChangeAspect="true"/>
            </p:cNvGrpSpPr>
            <p:nvPr/>
          </p:nvGrpSpPr>
          <p:grpSpPr>
            <a:xfrm rot="0">
              <a:off x="0" y="0"/>
              <a:ext cx="8842552" cy="8842552"/>
              <a:chOff x="0" y="0"/>
              <a:chExt cx="2540000" cy="2540000"/>
            </a:xfrm>
          </p:grpSpPr>
          <p:sp>
            <p:nvSpPr>
              <p:cNvPr name="Freeform 4" id="4"/>
              <p:cNvSpPr/>
              <p:nvPr/>
            </p:nvSpPr>
            <p:spPr>
              <a:xfrm>
                <a:off x="1270000" y="0"/>
                <a:ext cx="1321044" cy="1527286"/>
              </a:xfrm>
              <a:custGeom>
                <a:avLst/>
                <a:gdLst/>
                <a:ahLst/>
                <a:cxnLst/>
                <a:rect r="r" b="b" t="t" l="l"/>
                <a:pathLst>
                  <a:path h="1527286" w="1321044">
                    <a:moveTo>
                      <a:pt x="0" y="0"/>
                    </a:moveTo>
                    <a:cubicBezTo>
                      <a:pt x="381952" y="0"/>
                      <a:pt x="743621" y="171904"/>
                      <a:pt x="984798" y="468082"/>
                    </a:cubicBezTo>
                    <a:cubicBezTo>
                      <a:pt x="1225974" y="764259"/>
                      <a:pt x="1321044" y="1153254"/>
                      <a:pt x="1243665" y="1527286"/>
                    </a:cubicBezTo>
                    <a:lnTo>
                      <a:pt x="0" y="1270000"/>
                    </a:lnTo>
                    <a:close/>
                  </a:path>
                </a:pathLst>
              </a:custGeom>
              <a:solidFill>
                <a:srgbClr val="F6C402"/>
              </a:solidFill>
            </p:spPr>
          </p:sp>
          <p:sp>
            <p:nvSpPr>
              <p:cNvPr name="Freeform 5" id="5"/>
              <p:cNvSpPr/>
              <p:nvPr/>
            </p:nvSpPr>
            <p:spPr>
              <a:xfrm>
                <a:off x="-120499" y="198052"/>
                <a:ext cx="2645469" cy="2387513"/>
              </a:xfrm>
              <a:custGeom>
                <a:avLst/>
                <a:gdLst/>
                <a:ahLst/>
                <a:cxnLst/>
                <a:rect r="r" b="b" t="t" l="l"/>
                <a:pathLst>
                  <a:path h="2387513" w="2645469">
                    <a:moveTo>
                      <a:pt x="2645469" y="1266755"/>
                    </a:moveTo>
                    <a:cubicBezTo>
                      <a:pt x="2555716" y="1844951"/>
                      <a:pt x="2082542" y="2286996"/>
                      <a:pt x="1499584" y="2337254"/>
                    </a:cubicBezTo>
                    <a:cubicBezTo>
                      <a:pt x="916626" y="2387513"/>
                      <a:pt x="374776" y="2032975"/>
                      <a:pt x="187388" y="1478672"/>
                    </a:cubicBezTo>
                    <a:cubicBezTo>
                      <a:pt x="0" y="924370"/>
                      <a:pt x="215577" y="313776"/>
                      <a:pt x="709450" y="0"/>
                    </a:cubicBezTo>
                    <a:lnTo>
                      <a:pt x="1390499" y="1071948"/>
                    </a:lnTo>
                    <a:close/>
                  </a:path>
                </a:pathLst>
              </a:custGeom>
              <a:solidFill>
                <a:srgbClr val="A7AB02"/>
              </a:solidFill>
            </p:spPr>
          </p:sp>
          <p:sp>
            <p:nvSpPr>
              <p:cNvPr name="Freeform 6" id="6"/>
              <p:cNvSpPr/>
              <p:nvPr/>
            </p:nvSpPr>
            <p:spPr>
              <a:xfrm>
                <a:off x="536227" y="0"/>
                <a:ext cx="733773" cy="1270000"/>
              </a:xfrm>
              <a:custGeom>
                <a:avLst/>
                <a:gdLst/>
                <a:ahLst/>
                <a:cxnLst/>
                <a:rect r="r" b="b" t="t" l="l"/>
                <a:pathLst>
                  <a:path h="1270000" w="733773">
                    <a:moveTo>
                      <a:pt x="0" y="233430"/>
                    </a:moveTo>
                    <a:cubicBezTo>
                      <a:pt x="214505" y="81585"/>
                      <a:pt x="470835" y="26"/>
                      <a:pt x="733646" y="0"/>
                    </a:cubicBezTo>
                    <a:lnTo>
                      <a:pt x="733773" y="1270000"/>
                    </a:lnTo>
                    <a:close/>
                  </a:path>
                </a:pathLst>
              </a:custGeom>
              <a:solidFill>
                <a:srgbClr val="648D1C"/>
              </a:solidFill>
            </p:spPr>
          </p:sp>
        </p:grpSp>
      </p:grpSp>
      <p:sp>
        <p:nvSpPr>
          <p:cNvPr name="TextBox 7" id="7"/>
          <p:cNvSpPr txBox="true"/>
          <p:nvPr/>
        </p:nvSpPr>
        <p:spPr>
          <a:xfrm rot="0">
            <a:off x="6132623" y="8127015"/>
            <a:ext cx="3364925" cy="981075"/>
          </a:xfrm>
          <a:prstGeom prst="rect">
            <a:avLst/>
          </a:prstGeom>
        </p:spPr>
        <p:txBody>
          <a:bodyPr anchor="t" rtlCol="false" tIns="0" lIns="0" bIns="0" rIns="0">
            <a:spAutoFit/>
          </a:bodyPr>
          <a:lstStyle/>
          <a:p>
            <a:pPr algn="ctr">
              <a:lnSpc>
                <a:spcPts val="3900"/>
              </a:lnSpc>
            </a:pPr>
            <a:r>
              <a:rPr lang="en-US" sz="3000">
                <a:solidFill>
                  <a:srgbClr val="FFFFFF"/>
                </a:solidFill>
                <a:latin typeface="Open Sans Bold"/>
              </a:rPr>
              <a:t>Incentives</a:t>
            </a:r>
          </a:p>
          <a:p>
            <a:pPr algn="ctr" marL="0" indent="0" lvl="0">
              <a:lnSpc>
                <a:spcPts val="3900"/>
              </a:lnSpc>
              <a:spcBef>
                <a:spcPct val="0"/>
              </a:spcBef>
            </a:pPr>
            <a:r>
              <a:rPr lang="en-US" sz="3000">
                <a:solidFill>
                  <a:srgbClr val="FFFFFF"/>
                </a:solidFill>
                <a:latin typeface="Open Sans Bold"/>
              </a:rPr>
              <a:t>(64%)</a:t>
            </a:r>
          </a:p>
        </p:txBody>
      </p:sp>
      <p:grpSp>
        <p:nvGrpSpPr>
          <p:cNvPr name="Group 8" id="8"/>
          <p:cNvGrpSpPr/>
          <p:nvPr/>
        </p:nvGrpSpPr>
        <p:grpSpPr>
          <a:xfrm rot="0">
            <a:off x="806110" y="2654021"/>
            <a:ext cx="4477916" cy="4477916"/>
            <a:chOff x="0" y="0"/>
            <a:chExt cx="5970555" cy="5970555"/>
          </a:xfrm>
        </p:grpSpPr>
        <p:grpSp>
          <p:nvGrpSpPr>
            <p:cNvPr name="Group 9" id="9"/>
            <p:cNvGrpSpPr>
              <a:grpSpLocks noChangeAspect="true"/>
            </p:cNvGrpSpPr>
            <p:nvPr/>
          </p:nvGrpSpPr>
          <p:grpSpPr>
            <a:xfrm rot="0">
              <a:off x="0" y="0"/>
              <a:ext cx="5970555" cy="5970555"/>
              <a:chOff x="0" y="0"/>
              <a:chExt cx="2540000" cy="2540000"/>
            </a:xfrm>
          </p:grpSpPr>
          <p:sp>
            <p:nvSpPr>
              <p:cNvPr name="Freeform 10" id="10"/>
              <p:cNvSpPr/>
              <p:nvPr/>
            </p:nvSpPr>
            <p:spPr>
              <a:xfrm>
                <a:off x="1270000" y="0"/>
                <a:ext cx="1063476" cy="1270000"/>
              </a:xfrm>
              <a:custGeom>
                <a:avLst/>
                <a:gdLst/>
                <a:ahLst/>
                <a:cxnLst/>
                <a:rect r="r" b="b" t="t" l="l"/>
                <a:pathLst>
                  <a:path h="1270000" w="1063476">
                    <a:moveTo>
                      <a:pt x="0" y="0"/>
                    </a:moveTo>
                    <a:lnTo>
                      <a:pt x="0" y="0"/>
                    </a:lnTo>
                    <a:cubicBezTo>
                      <a:pt x="428989" y="0"/>
                      <a:pt x="828984" y="216569"/>
                      <a:pt x="1063476" y="575797"/>
                    </a:cubicBezTo>
                    <a:lnTo>
                      <a:pt x="0" y="1270000"/>
                    </a:lnTo>
                    <a:close/>
                  </a:path>
                </a:pathLst>
              </a:custGeom>
              <a:solidFill>
                <a:srgbClr val="D65DA8"/>
              </a:solidFill>
            </p:spPr>
          </p:sp>
          <p:sp>
            <p:nvSpPr>
              <p:cNvPr name="Freeform 11" id="11"/>
              <p:cNvSpPr/>
              <p:nvPr/>
            </p:nvSpPr>
            <p:spPr>
              <a:xfrm>
                <a:off x="-101965" y="0"/>
                <a:ext cx="2744555" cy="2668157"/>
              </a:xfrm>
              <a:custGeom>
                <a:avLst/>
                <a:gdLst/>
                <a:ahLst/>
                <a:cxnLst/>
                <a:rect r="r" b="b" t="t" l="l"/>
                <a:pathLst>
                  <a:path h="2668157" w="2744555">
                    <a:moveTo>
                      <a:pt x="2399417" y="523513"/>
                    </a:moveTo>
                    <a:cubicBezTo>
                      <a:pt x="2744555" y="998555"/>
                      <a:pt x="2719036" y="1648266"/>
                      <a:pt x="2337701" y="2094775"/>
                    </a:cubicBezTo>
                    <a:cubicBezTo>
                      <a:pt x="1956366" y="2541283"/>
                      <a:pt x="1318653" y="2668157"/>
                      <a:pt x="795454" y="2401607"/>
                    </a:cubicBezTo>
                    <a:cubicBezTo>
                      <a:pt x="272255" y="2135057"/>
                      <a:pt x="0" y="1544588"/>
                      <a:pt x="137033" y="973617"/>
                    </a:cubicBezTo>
                    <a:cubicBezTo>
                      <a:pt x="274066" y="402646"/>
                      <a:pt x="784653" y="59"/>
                      <a:pt x="1371838" y="0"/>
                    </a:cubicBezTo>
                    <a:lnTo>
                      <a:pt x="1371965" y="1270000"/>
                    </a:lnTo>
                    <a:close/>
                  </a:path>
                </a:pathLst>
              </a:custGeom>
              <a:solidFill>
                <a:srgbClr val="BB8FEC"/>
              </a:solidFill>
            </p:spPr>
          </p:sp>
        </p:grpSp>
      </p:grpSp>
      <p:sp>
        <p:nvSpPr>
          <p:cNvPr name="TextBox 12" id="12"/>
          <p:cNvSpPr txBox="true"/>
          <p:nvPr/>
        </p:nvSpPr>
        <p:spPr>
          <a:xfrm rot="0">
            <a:off x="4626715" y="1767230"/>
            <a:ext cx="4141700" cy="981075"/>
          </a:xfrm>
          <a:prstGeom prst="rect">
            <a:avLst/>
          </a:prstGeom>
        </p:spPr>
        <p:txBody>
          <a:bodyPr anchor="t" rtlCol="false" tIns="0" lIns="0" bIns="0" rIns="0">
            <a:spAutoFit/>
          </a:bodyPr>
          <a:lstStyle/>
          <a:p>
            <a:pPr algn="ctr">
              <a:lnSpc>
                <a:spcPts val="3900"/>
              </a:lnSpc>
            </a:pPr>
            <a:r>
              <a:rPr lang="en-US" sz="3000">
                <a:solidFill>
                  <a:srgbClr val="FFFFFF"/>
                </a:solidFill>
                <a:latin typeface="Open Sans Bold"/>
              </a:rPr>
              <a:t>No Incentives</a:t>
            </a:r>
          </a:p>
          <a:p>
            <a:pPr algn="ctr" marL="0" indent="0" lvl="0">
              <a:lnSpc>
                <a:spcPts val="3900"/>
              </a:lnSpc>
              <a:spcBef>
                <a:spcPct val="0"/>
              </a:spcBef>
            </a:pPr>
            <a:r>
              <a:rPr lang="en-US" sz="3000">
                <a:solidFill>
                  <a:srgbClr val="FFFFFF"/>
                </a:solidFill>
                <a:latin typeface="Open Sans Bold"/>
              </a:rPr>
              <a:t>(15%)</a:t>
            </a:r>
          </a:p>
        </p:txBody>
      </p:sp>
      <p:sp>
        <p:nvSpPr>
          <p:cNvPr name="AutoShape 13" id="13"/>
          <p:cNvSpPr/>
          <p:nvPr/>
        </p:nvSpPr>
        <p:spPr>
          <a:xfrm rot="-2266862">
            <a:off x="3933103" y="3014859"/>
            <a:ext cx="1570972" cy="0"/>
          </a:xfrm>
          <a:prstGeom prst="line">
            <a:avLst/>
          </a:prstGeom>
          <a:ln cap="flat" w="104775">
            <a:solidFill>
              <a:srgbClr val="FFFFFF"/>
            </a:solidFill>
            <a:prstDash val="solid"/>
            <a:headEnd type="none" len="sm" w="sm"/>
            <a:tailEnd type="arrow" len="sm" w="med"/>
          </a:ln>
        </p:spPr>
      </p:sp>
      <p:sp>
        <p:nvSpPr>
          <p:cNvPr name="AutoShape 14" id="14"/>
          <p:cNvSpPr/>
          <p:nvPr/>
        </p:nvSpPr>
        <p:spPr>
          <a:xfrm rot="3715870">
            <a:off x="3108430" y="7207278"/>
            <a:ext cx="1831165" cy="0"/>
          </a:xfrm>
          <a:prstGeom prst="line">
            <a:avLst/>
          </a:prstGeom>
          <a:ln cap="flat" w="104775">
            <a:solidFill>
              <a:srgbClr val="FFFFFF"/>
            </a:solidFill>
            <a:prstDash val="solid"/>
            <a:headEnd type="none" len="sm" w="sm"/>
            <a:tailEnd type="arrow" len="sm" w="med"/>
          </a:ln>
        </p:spPr>
      </p:sp>
      <p:sp>
        <p:nvSpPr>
          <p:cNvPr name="AutoShape 15" id="15"/>
          <p:cNvSpPr/>
          <p:nvPr/>
        </p:nvSpPr>
        <p:spPr>
          <a:xfrm rot="10354053">
            <a:off x="9151645" y="8346444"/>
            <a:ext cx="1438359" cy="0"/>
          </a:xfrm>
          <a:prstGeom prst="line">
            <a:avLst/>
          </a:prstGeom>
          <a:ln cap="flat" w="104775">
            <a:solidFill>
              <a:srgbClr val="FFFFFF"/>
            </a:solidFill>
            <a:prstDash val="solid"/>
            <a:headEnd type="none" len="sm" w="sm"/>
            <a:tailEnd type="arrow" len="sm" w="med"/>
          </a:ln>
        </p:spPr>
      </p:sp>
      <p:sp>
        <p:nvSpPr>
          <p:cNvPr name="AutoShape 16" id="16"/>
          <p:cNvSpPr/>
          <p:nvPr/>
        </p:nvSpPr>
        <p:spPr>
          <a:xfrm rot="-5746269">
            <a:off x="11310753" y="3096001"/>
            <a:ext cx="793652" cy="0"/>
          </a:xfrm>
          <a:prstGeom prst="line">
            <a:avLst/>
          </a:prstGeom>
          <a:ln cap="flat" w="104775">
            <a:solidFill>
              <a:srgbClr val="FFFFFF"/>
            </a:solidFill>
            <a:prstDash val="solid"/>
            <a:headEnd type="none" len="sm" w="sm"/>
            <a:tailEnd type="arrow" len="sm" w="med"/>
          </a:ln>
        </p:spPr>
      </p:sp>
      <p:sp>
        <p:nvSpPr>
          <p:cNvPr name="AutoShape 17" id="17"/>
          <p:cNvSpPr/>
          <p:nvPr/>
        </p:nvSpPr>
        <p:spPr>
          <a:xfrm rot="-2968081">
            <a:off x="15142570" y="4452295"/>
            <a:ext cx="1196325" cy="0"/>
          </a:xfrm>
          <a:prstGeom prst="line">
            <a:avLst/>
          </a:prstGeom>
          <a:ln cap="flat" w="104775">
            <a:solidFill>
              <a:srgbClr val="FFFFFF"/>
            </a:solidFill>
            <a:prstDash val="solid"/>
            <a:headEnd type="none" len="sm" w="sm"/>
            <a:tailEnd type="arrow" len="sm" w="med"/>
          </a:ln>
        </p:spPr>
      </p:sp>
      <p:pic>
        <p:nvPicPr>
          <p:cNvPr name="Picture 18" id="18"/>
          <p:cNvPicPr>
            <a:picLocks noChangeAspect="true"/>
          </p:cNvPicPr>
          <p:nvPr/>
        </p:nvPicPr>
        <p:blipFill>
          <a:blip r:embed="rId2"/>
          <a:srcRect l="0" t="0" r="0" b="0"/>
          <a:stretch>
            <a:fillRect/>
          </a:stretch>
        </p:blipFill>
        <p:spPr>
          <a:xfrm flipH="false" flipV="false" rot="0">
            <a:off x="485015" y="2272055"/>
            <a:ext cx="4998402" cy="4998402"/>
          </a:xfrm>
          <a:prstGeom prst="rect">
            <a:avLst/>
          </a:prstGeom>
        </p:spPr>
      </p:pic>
      <p:sp>
        <p:nvSpPr>
          <p:cNvPr name="TextBox 19" id="19"/>
          <p:cNvSpPr txBox="true"/>
          <p:nvPr/>
        </p:nvSpPr>
        <p:spPr>
          <a:xfrm rot="0">
            <a:off x="14773860" y="2719730"/>
            <a:ext cx="3514140" cy="981075"/>
          </a:xfrm>
          <a:prstGeom prst="rect">
            <a:avLst/>
          </a:prstGeom>
        </p:spPr>
        <p:txBody>
          <a:bodyPr anchor="t" rtlCol="false" tIns="0" lIns="0" bIns="0" rIns="0">
            <a:spAutoFit/>
          </a:bodyPr>
          <a:lstStyle/>
          <a:p>
            <a:pPr algn="ctr">
              <a:lnSpc>
                <a:spcPts val="3900"/>
              </a:lnSpc>
            </a:pPr>
            <a:r>
              <a:rPr lang="en-US" sz="3000">
                <a:solidFill>
                  <a:srgbClr val="FFFFFF"/>
                </a:solidFill>
                <a:latin typeface="Open Sans Bold"/>
              </a:rPr>
              <a:t>Social Aspect</a:t>
            </a:r>
          </a:p>
          <a:p>
            <a:pPr algn="ctr" marL="0" indent="0" lvl="0">
              <a:lnSpc>
                <a:spcPts val="3900"/>
              </a:lnSpc>
              <a:spcBef>
                <a:spcPct val="0"/>
              </a:spcBef>
            </a:pPr>
            <a:r>
              <a:rPr lang="en-US" sz="3000">
                <a:solidFill>
                  <a:srgbClr val="FFFFFF"/>
                </a:solidFill>
                <a:latin typeface="Open Sans Bold"/>
              </a:rPr>
              <a:t>(28%)</a:t>
            </a:r>
          </a:p>
        </p:txBody>
      </p:sp>
      <p:sp>
        <p:nvSpPr>
          <p:cNvPr name="TextBox 20" id="20"/>
          <p:cNvSpPr txBox="true"/>
          <p:nvPr/>
        </p:nvSpPr>
        <p:spPr>
          <a:xfrm rot="0">
            <a:off x="9497547" y="1697539"/>
            <a:ext cx="4141700" cy="981075"/>
          </a:xfrm>
          <a:prstGeom prst="rect">
            <a:avLst/>
          </a:prstGeom>
        </p:spPr>
        <p:txBody>
          <a:bodyPr anchor="t" rtlCol="false" tIns="0" lIns="0" bIns="0" rIns="0">
            <a:spAutoFit/>
          </a:bodyPr>
          <a:lstStyle/>
          <a:p>
            <a:pPr algn="ctr">
              <a:lnSpc>
                <a:spcPts val="3900"/>
              </a:lnSpc>
            </a:pPr>
            <a:r>
              <a:rPr lang="en-US" sz="3000">
                <a:solidFill>
                  <a:srgbClr val="FFFFFF"/>
                </a:solidFill>
                <a:latin typeface="Open Sans Bold"/>
              </a:rPr>
              <a:t>Positive Impacts</a:t>
            </a:r>
          </a:p>
          <a:p>
            <a:pPr algn="ctr" marL="0" indent="0" lvl="0">
              <a:lnSpc>
                <a:spcPts val="3900"/>
              </a:lnSpc>
              <a:spcBef>
                <a:spcPct val="0"/>
              </a:spcBef>
            </a:pPr>
            <a:r>
              <a:rPr lang="en-US" sz="3000">
                <a:solidFill>
                  <a:srgbClr val="FFFFFF"/>
                </a:solidFill>
                <a:latin typeface="Open Sans Bold"/>
              </a:rPr>
              <a:t>(8%)</a:t>
            </a:r>
          </a:p>
        </p:txBody>
      </p:sp>
      <p:sp>
        <p:nvSpPr>
          <p:cNvPr name="TextBox 21" id="21"/>
          <p:cNvSpPr txBox="true"/>
          <p:nvPr/>
        </p:nvSpPr>
        <p:spPr>
          <a:xfrm rot="0">
            <a:off x="-902739" y="-263964"/>
            <a:ext cx="13340031" cy="1875777"/>
          </a:xfrm>
          <a:prstGeom prst="rect">
            <a:avLst/>
          </a:prstGeom>
        </p:spPr>
        <p:txBody>
          <a:bodyPr anchor="t" rtlCol="false" tIns="0" lIns="0" bIns="0" rIns="0">
            <a:spAutoFit/>
          </a:bodyPr>
          <a:lstStyle/>
          <a:p>
            <a:pPr algn="ctr">
              <a:lnSpc>
                <a:spcPts val="15260"/>
              </a:lnSpc>
              <a:spcBef>
                <a:spcPct val="0"/>
              </a:spcBef>
            </a:pPr>
            <a:r>
              <a:rPr lang="en-US" sz="10900" spc="109">
                <a:solidFill>
                  <a:srgbClr val="379914"/>
                </a:solidFill>
                <a:latin typeface="Tomorrow Bold"/>
              </a:rPr>
              <a:t>SOME STATS...</a:t>
            </a:r>
          </a:p>
        </p:txBody>
      </p:sp>
      <p:sp>
        <p:nvSpPr>
          <p:cNvPr name="TextBox 22" id="22"/>
          <p:cNvSpPr txBox="true"/>
          <p:nvPr/>
        </p:nvSpPr>
        <p:spPr>
          <a:xfrm rot="0">
            <a:off x="2383973" y="8038984"/>
            <a:ext cx="4141700" cy="981075"/>
          </a:xfrm>
          <a:prstGeom prst="rect">
            <a:avLst/>
          </a:prstGeom>
        </p:spPr>
        <p:txBody>
          <a:bodyPr anchor="t" rtlCol="false" tIns="0" lIns="0" bIns="0" rIns="0">
            <a:spAutoFit/>
          </a:bodyPr>
          <a:lstStyle/>
          <a:p>
            <a:pPr algn="ctr">
              <a:lnSpc>
                <a:spcPts val="3900"/>
              </a:lnSpc>
            </a:pPr>
            <a:r>
              <a:rPr lang="en-US" sz="3000">
                <a:solidFill>
                  <a:srgbClr val="FFFFFF"/>
                </a:solidFill>
                <a:latin typeface="Open Sans Bold"/>
              </a:rPr>
              <a:t>Incentives</a:t>
            </a:r>
          </a:p>
          <a:p>
            <a:pPr algn="ctr" marL="0" indent="0" lvl="0">
              <a:lnSpc>
                <a:spcPts val="3900"/>
              </a:lnSpc>
              <a:spcBef>
                <a:spcPct val="0"/>
              </a:spcBef>
            </a:pPr>
            <a:r>
              <a:rPr lang="en-US" sz="3000">
                <a:solidFill>
                  <a:srgbClr val="FFFFFF"/>
                </a:solidFill>
                <a:latin typeface="Open Sans Bold"/>
              </a:rPr>
              <a:t>(85%)</a:t>
            </a:r>
          </a:p>
        </p:txBody>
      </p:sp>
      <p:pic>
        <p:nvPicPr>
          <p:cNvPr name="Picture 23" id="23"/>
          <p:cNvPicPr>
            <a:picLocks noChangeAspect="true"/>
          </p:cNvPicPr>
          <p:nvPr/>
        </p:nvPicPr>
        <p:blipFill>
          <a:blip r:embed="rId2"/>
          <a:srcRect l="0" t="0" r="0" b="0"/>
          <a:stretch>
            <a:fillRect/>
          </a:stretch>
        </p:blipFill>
        <p:spPr>
          <a:xfrm flipH="false" flipV="false" rot="0">
            <a:off x="9144000" y="2788946"/>
            <a:ext cx="7325650" cy="7325650"/>
          </a:xfrm>
          <a:prstGeom prst="rect">
            <a:avLst/>
          </a:prstGeom>
        </p:spPr>
      </p:pic>
      <p:sp>
        <p:nvSpPr>
          <p:cNvPr name="TextBox 24" id="24"/>
          <p:cNvSpPr txBox="true"/>
          <p:nvPr/>
        </p:nvSpPr>
        <p:spPr>
          <a:xfrm rot="154735">
            <a:off x="6890548" y="6002341"/>
            <a:ext cx="11097811" cy="1127025"/>
          </a:xfrm>
          <a:prstGeom prst="rect">
            <a:avLst/>
          </a:prstGeom>
        </p:spPr>
        <p:txBody>
          <a:bodyPr anchor="t" rtlCol="false" tIns="0" lIns="0" bIns="0" rIns="0">
            <a:spAutoFit/>
          </a:bodyPr>
          <a:lstStyle/>
          <a:p>
            <a:pPr algn="ctr">
              <a:lnSpc>
                <a:spcPts val="9280"/>
              </a:lnSpc>
              <a:spcBef>
                <a:spcPct val="0"/>
              </a:spcBef>
            </a:pPr>
            <a:r>
              <a:rPr lang="en-US" sz="6628" spc="66">
                <a:solidFill>
                  <a:srgbClr val="000000"/>
                </a:solidFill>
                <a:latin typeface="Tomorrow Bold"/>
              </a:rPr>
              <a:t>WHY WOULD YOU DO IT?</a:t>
            </a:r>
          </a:p>
        </p:txBody>
      </p:sp>
      <p:sp>
        <p:nvSpPr>
          <p:cNvPr name="TextBox 25" id="25"/>
          <p:cNvSpPr txBox="true"/>
          <p:nvPr/>
        </p:nvSpPr>
        <p:spPr>
          <a:xfrm rot="-117816">
            <a:off x="500907" y="4555987"/>
            <a:ext cx="5195955" cy="1232284"/>
          </a:xfrm>
          <a:prstGeom prst="rect">
            <a:avLst/>
          </a:prstGeom>
        </p:spPr>
        <p:txBody>
          <a:bodyPr anchor="t" rtlCol="false" tIns="0" lIns="0" bIns="0" rIns="0">
            <a:spAutoFit/>
          </a:bodyPr>
          <a:lstStyle/>
          <a:p>
            <a:pPr algn="ctr">
              <a:lnSpc>
                <a:spcPts val="10037"/>
              </a:lnSpc>
              <a:spcBef>
                <a:spcPct val="0"/>
              </a:spcBef>
            </a:pPr>
            <a:r>
              <a:rPr lang="en-US" sz="7169" spc="71">
                <a:solidFill>
                  <a:srgbClr val="000000"/>
                </a:solidFill>
                <a:latin typeface="Tomorrow Bold"/>
              </a:rPr>
              <a:t>       IF...?      </a:t>
            </a:r>
          </a:p>
        </p:txBody>
      </p:sp>
      <p:sp>
        <p:nvSpPr>
          <p:cNvPr name="TextBox 26" id="26"/>
          <p:cNvSpPr txBox="true"/>
          <p:nvPr/>
        </p:nvSpPr>
        <p:spPr>
          <a:xfrm rot="0">
            <a:off x="806110" y="7500906"/>
            <a:ext cx="3648714" cy="586029"/>
          </a:xfrm>
          <a:prstGeom prst="rect">
            <a:avLst/>
          </a:prstGeom>
        </p:spPr>
        <p:txBody>
          <a:bodyPr anchor="t" rtlCol="false" tIns="0" lIns="0" bIns="0" rIns="0">
            <a:spAutoFit/>
          </a:bodyPr>
          <a:lstStyle/>
          <a:p>
            <a:pPr algn="ctr" marL="0" indent="0" lvl="0">
              <a:lnSpc>
                <a:spcPts val="2360"/>
              </a:lnSpc>
              <a:spcBef>
                <a:spcPct val="0"/>
              </a:spcBef>
            </a:pPr>
            <a:r>
              <a:rPr lang="en-US" sz="1815">
                <a:solidFill>
                  <a:srgbClr val="FFFFFF"/>
                </a:solidFill>
                <a:latin typeface="Open Sans"/>
              </a:rPr>
              <a:t>Figure 1: Incentives vs No incentives</a:t>
            </a:r>
          </a:p>
        </p:txBody>
      </p:sp>
      <p:sp>
        <p:nvSpPr>
          <p:cNvPr name="TextBox 27" id="27"/>
          <p:cNvSpPr txBox="true"/>
          <p:nvPr/>
        </p:nvSpPr>
        <p:spPr>
          <a:xfrm rot="0">
            <a:off x="14059026" y="9239250"/>
            <a:ext cx="3363412" cy="304587"/>
          </a:xfrm>
          <a:prstGeom prst="rect">
            <a:avLst/>
          </a:prstGeom>
        </p:spPr>
        <p:txBody>
          <a:bodyPr anchor="t" rtlCol="false" tIns="0" lIns="0" bIns="0" rIns="0">
            <a:spAutoFit/>
          </a:bodyPr>
          <a:lstStyle/>
          <a:p>
            <a:pPr algn="ctr" marL="0" indent="0" lvl="0">
              <a:lnSpc>
                <a:spcPts val="2435"/>
              </a:lnSpc>
              <a:spcBef>
                <a:spcPct val="0"/>
              </a:spcBef>
            </a:pPr>
            <a:r>
              <a:rPr lang="en-US" sz="1873">
                <a:solidFill>
                  <a:srgbClr val="FFFFFF"/>
                </a:solidFill>
                <a:latin typeface="Open Sans"/>
              </a:rPr>
              <a:t>Figure 2: Motives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230972" y="745049"/>
            <a:ext cx="8324073" cy="8324073"/>
          </a:xfrm>
          <a:prstGeom prst="rect">
            <a:avLst/>
          </a:prstGeom>
        </p:spPr>
      </p:pic>
      <p:grpSp>
        <p:nvGrpSpPr>
          <p:cNvPr name="Group 3" id="3"/>
          <p:cNvGrpSpPr/>
          <p:nvPr/>
        </p:nvGrpSpPr>
        <p:grpSpPr>
          <a:xfrm rot="0">
            <a:off x="5230972" y="836486"/>
            <a:ext cx="8553240" cy="8979263"/>
            <a:chOff x="0" y="0"/>
            <a:chExt cx="11404320" cy="11972351"/>
          </a:xfrm>
        </p:grpSpPr>
        <p:sp>
          <p:nvSpPr>
            <p:cNvPr name="TextBox 4" id="4"/>
            <p:cNvSpPr txBox="true"/>
            <p:nvPr/>
          </p:nvSpPr>
          <p:spPr>
            <a:xfrm rot="0">
              <a:off x="10574037" y="2003038"/>
              <a:ext cx="830284" cy="811929"/>
            </a:xfrm>
            <a:prstGeom prst="rect">
              <a:avLst/>
            </a:prstGeom>
          </p:spPr>
          <p:txBody>
            <a:bodyPr anchor="t" rtlCol="false" tIns="0" lIns="0" bIns="0" rIns="0">
              <a:spAutoFit/>
            </a:bodyPr>
            <a:lstStyle/>
            <a:p>
              <a:pPr algn="ctr">
                <a:lnSpc>
                  <a:spcPts val="2420"/>
                </a:lnSpc>
              </a:pPr>
              <a:r>
                <a:rPr lang="en-US" sz="1729">
                  <a:solidFill>
                    <a:srgbClr val="191919"/>
                  </a:solidFill>
                  <a:latin typeface="Arimo"/>
                </a:rPr>
                <a:t>Item 1</a:t>
              </a:r>
            </a:p>
            <a:p>
              <a:pPr algn="ctr">
                <a:lnSpc>
                  <a:spcPts val="2420"/>
                </a:lnSpc>
              </a:pPr>
              <a:r>
                <a:rPr lang="en-US" sz="1729">
                  <a:solidFill>
                    <a:srgbClr val="191919"/>
                  </a:solidFill>
                  <a:latin typeface="Arimo"/>
                </a:rPr>
                <a:t>33.3%</a:t>
              </a:r>
            </a:p>
          </p:txBody>
        </p:sp>
        <p:sp>
          <p:nvSpPr>
            <p:cNvPr name="TextBox 5" id="5"/>
            <p:cNvSpPr txBox="true"/>
            <p:nvPr/>
          </p:nvSpPr>
          <p:spPr>
            <a:xfrm rot="0">
              <a:off x="5287018" y="11160422"/>
              <a:ext cx="830284" cy="811929"/>
            </a:xfrm>
            <a:prstGeom prst="rect">
              <a:avLst/>
            </a:prstGeom>
          </p:spPr>
          <p:txBody>
            <a:bodyPr anchor="t" rtlCol="false" tIns="0" lIns="0" bIns="0" rIns="0">
              <a:spAutoFit/>
            </a:bodyPr>
            <a:lstStyle/>
            <a:p>
              <a:pPr algn="ctr">
                <a:lnSpc>
                  <a:spcPts val="2420"/>
                </a:lnSpc>
              </a:pPr>
              <a:r>
                <a:rPr lang="en-US" sz="1729">
                  <a:solidFill>
                    <a:srgbClr val="191919"/>
                  </a:solidFill>
                  <a:latin typeface="Arimo"/>
                </a:rPr>
                <a:t>Item 2</a:t>
              </a:r>
            </a:p>
            <a:p>
              <a:pPr algn="ctr">
                <a:lnSpc>
                  <a:spcPts val="2420"/>
                </a:lnSpc>
              </a:pPr>
              <a:r>
                <a:rPr lang="en-US" sz="1729">
                  <a:solidFill>
                    <a:srgbClr val="191919"/>
                  </a:solidFill>
                  <a:latin typeface="Arimo"/>
                </a:rPr>
                <a:t>33.3%</a:t>
              </a:r>
            </a:p>
          </p:txBody>
        </p:sp>
        <p:sp>
          <p:nvSpPr>
            <p:cNvPr name="TextBox 6" id="6"/>
            <p:cNvSpPr txBox="true"/>
            <p:nvPr/>
          </p:nvSpPr>
          <p:spPr>
            <a:xfrm rot="0">
              <a:off x="0" y="2003038"/>
              <a:ext cx="830284" cy="811929"/>
            </a:xfrm>
            <a:prstGeom prst="rect">
              <a:avLst/>
            </a:prstGeom>
          </p:spPr>
          <p:txBody>
            <a:bodyPr anchor="t" rtlCol="false" tIns="0" lIns="0" bIns="0" rIns="0">
              <a:spAutoFit/>
            </a:bodyPr>
            <a:lstStyle/>
            <a:p>
              <a:pPr algn="ctr">
                <a:lnSpc>
                  <a:spcPts val="2420"/>
                </a:lnSpc>
              </a:pPr>
              <a:r>
                <a:rPr lang="en-US" sz="1729">
                  <a:solidFill>
                    <a:srgbClr val="191919"/>
                  </a:solidFill>
                  <a:latin typeface="Arimo"/>
                </a:rPr>
                <a:t>Item 3</a:t>
              </a:r>
            </a:p>
            <a:p>
              <a:pPr algn="ctr">
                <a:lnSpc>
                  <a:spcPts val="2420"/>
                </a:lnSpc>
              </a:pPr>
              <a:r>
                <a:rPr lang="en-US" sz="1729">
                  <a:solidFill>
                    <a:srgbClr val="191919"/>
                  </a:solidFill>
                  <a:latin typeface="Arimo"/>
                </a:rPr>
                <a:t>33.3%</a:t>
              </a:r>
            </a:p>
          </p:txBody>
        </p:sp>
        <p:grpSp>
          <p:nvGrpSpPr>
            <p:cNvPr name="Group 7" id="7"/>
            <p:cNvGrpSpPr>
              <a:grpSpLocks noChangeAspect="true"/>
            </p:cNvGrpSpPr>
            <p:nvPr/>
          </p:nvGrpSpPr>
          <p:grpSpPr>
            <a:xfrm rot="0">
              <a:off x="212122" y="0"/>
              <a:ext cx="10980077" cy="10980077"/>
              <a:chOff x="0" y="0"/>
              <a:chExt cx="2540000" cy="2540000"/>
            </a:xfrm>
          </p:grpSpPr>
          <p:sp>
            <p:nvSpPr>
              <p:cNvPr name="Freeform 8" id="8"/>
              <p:cNvSpPr/>
              <p:nvPr/>
            </p:nvSpPr>
            <p:spPr>
              <a:xfrm>
                <a:off x="1270000" y="0"/>
                <a:ext cx="1337786" cy="1959176"/>
              </a:xfrm>
              <a:custGeom>
                <a:avLst/>
                <a:gdLst/>
                <a:ahLst/>
                <a:cxnLst/>
                <a:rect r="r" b="b" t="t" l="l"/>
                <a:pathLst>
                  <a:path h="1959176" w="1337786">
                    <a:moveTo>
                      <a:pt x="0" y="0"/>
                    </a:moveTo>
                    <a:lnTo>
                      <a:pt x="0" y="0"/>
                    </a:lnTo>
                    <a:cubicBezTo>
                      <a:pt x="465090" y="0"/>
                      <a:pt x="892978" y="254225"/>
                      <a:pt x="1115382" y="662692"/>
                    </a:cubicBezTo>
                    <a:cubicBezTo>
                      <a:pt x="1337786" y="1071159"/>
                      <a:pt x="1319126" y="1568522"/>
                      <a:pt x="1066741" y="1959176"/>
                    </a:cubicBezTo>
                    <a:lnTo>
                      <a:pt x="0" y="1270000"/>
                    </a:lnTo>
                    <a:close/>
                  </a:path>
                </a:pathLst>
              </a:custGeom>
              <a:solidFill>
                <a:srgbClr val="D65DA8"/>
              </a:solidFill>
            </p:spPr>
          </p:sp>
          <p:sp>
            <p:nvSpPr>
              <p:cNvPr name="Freeform 9" id="9"/>
              <p:cNvSpPr/>
              <p:nvPr/>
            </p:nvSpPr>
            <p:spPr>
              <a:xfrm>
                <a:off x="139785" y="1270000"/>
                <a:ext cx="2230067" cy="1281229"/>
              </a:xfrm>
              <a:custGeom>
                <a:avLst/>
                <a:gdLst/>
                <a:ahLst/>
                <a:cxnLst/>
                <a:rect r="r" b="b" t="t" l="l"/>
                <a:pathLst>
                  <a:path h="1281229" w="2230067">
                    <a:moveTo>
                      <a:pt x="2230067" y="635000"/>
                    </a:moveTo>
                    <a:cubicBezTo>
                      <a:pt x="1997522" y="1037779"/>
                      <a:pt x="1563413" y="1281229"/>
                      <a:pt x="1098468" y="1269603"/>
                    </a:cubicBezTo>
                    <a:cubicBezTo>
                      <a:pt x="633524" y="1257977"/>
                      <a:pt x="212124" y="993135"/>
                      <a:pt x="0" y="579237"/>
                    </a:cubicBezTo>
                    <a:lnTo>
                      <a:pt x="1130215" y="0"/>
                    </a:lnTo>
                    <a:close/>
                  </a:path>
                </a:pathLst>
              </a:custGeom>
              <a:solidFill>
                <a:srgbClr val="BB8FEC"/>
              </a:solidFill>
            </p:spPr>
          </p:sp>
          <p:sp>
            <p:nvSpPr>
              <p:cNvPr name="Freeform 10" id="10"/>
              <p:cNvSpPr/>
              <p:nvPr/>
            </p:nvSpPr>
            <p:spPr>
              <a:xfrm>
                <a:off x="-56717" y="0"/>
                <a:ext cx="1326717" cy="1905000"/>
              </a:xfrm>
              <a:custGeom>
                <a:avLst/>
                <a:gdLst/>
                <a:ahLst/>
                <a:cxnLst/>
                <a:rect r="r" b="b" t="t" l="l"/>
                <a:pathLst>
                  <a:path h="1905000" w="1326717">
                    <a:moveTo>
                      <a:pt x="226865" y="1905000"/>
                    </a:moveTo>
                    <a:cubicBezTo>
                      <a:pt x="12" y="1512080"/>
                      <a:pt x="0" y="1027986"/>
                      <a:pt x="226833" y="635055"/>
                    </a:cubicBezTo>
                    <a:cubicBezTo>
                      <a:pt x="453666" y="242124"/>
                      <a:pt x="872885" y="45"/>
                      <a:pt x="1326590" y="0"/>
                    </a:cubicBezTo>
                    <a:lnTo>
                      <a:pt x="1326717" y="1270000"/>
                    </a:lnTo>
                    <a:close/>
                  </a:path>
                </a:pathLst>
              </a:custGeom>
              <a:solidFill>
                <a:srgbClr val="8DBCFF"/>
              </a:solidFill>
            </p:spPr>
          </p:sp>
        </p:gr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837995" y="2284724"/>
            <a:ext cx="5339195" cy="5339195"/>
          </a:xfrm>
          <a:prstGeom prst="rect">
            <a:avLst/>
          </a:prstGeom>
        </p:spPr>
      </p:pic>
      <p:grpSp>
        <p:nvGrpSpPr>
          <p:cNvPr name="Group 12" id="12"/>
          <p:cNvGrpSpPr>
            <a:grpSpLocks noChangeAspect="true"/>
          </p:cNvGrpSpPr>
          <p:nvPr/>
        </p:nvGrpSpPr>
        <p:grpSpPr>
          <a:xfrm rot="0">
            <a:off x="9135796" y="7595908"/>
            <a:ext cx="743592" cy="499968"/>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nvGrpSpPr>
          <p:cNvPr name="Group 14" id="14"/>
          <p:cNvGrpSpPr>
            <a:grpSpLocks noChangeAspect="true"/>
          </p:cNvGrpSpPr>
          <p:nvPr/>
        </p:nvGrpSpPr>
        <p:grpSpPr>
          <a:xfrm rot="-10800000">
            <a:off x="9135796" y="1876360"/>
            <a:ext cx="743592" cy="499968"/>
            <a:chOff x="0" y="0"/>
            <a:chExt cx="1930400" cy="1297940"/>
          </a:xfrm>
        </p:grpSpPr>
        <p:sp>
          <p:nvSpPr>
            <p:cNvPr name="Freeform 15" id="15"/>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nvGrpSpPr>
          <p:cNvPr name="Group 16" id="16"/>
          <p:cNvGrpSpPr>
            <a:grpSpLocks noChangeAspect="true"/>
          </p:cNvGrpSpPr>
          <p:nvPr/>
        </p:nvGrpSpPr>
        <p:grpSpPr>
          <a:xfrm rot="-5400000">
            <a:off x="11999354" y="4704338"/>
            <a:ext cx="743592" cy="499968"/>
            <a:chOff x="0" y="0"/>
            <a:chExt cx="1930400" cy="1297940"/>
          </a:xfrm>
        </p:grpSpPr>
        <p:sp>
          <p:nvSpPr>
            <p:cNvPr name="Freeform 17" id="1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nvGrpSpPr>
          <p:cNvPr name="Group 18" id="18"/>
          <p:cNvGrpSpPr>
            <a:grpSpLocks noChangeAspect="true"/>
          </p:cNvGrpSpPr>
          <p:nvPr/>
        </p:nvGrpSpPr>
        <p:grpSpPr>
          <a:xfrm rot="5400000">
            <a:off x="6272238" y="4704338"/>
            <a:ext cx="743592" cy="499968"/>
            <a:chOff x="0" y="0"/>
            <a:chExt cx="1930400" cy="1297940"/>
          </a:xfrm>
        </p:grpSpPr>
        <p:sp>
          <p:nvSpPr>
            <p:cNvPr name="Freeform 19" id="1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nvGrpSpPr>
          <p:cNvPr name="Group 20" id="20"/>
          <p:cNvGrpSpPr/>
          <p:nvPr/>
        </p:nvGrpSpPr>
        <p:grpSpPr>
          <a:xfrm rot="0">
            <a:off x="15024879" y="2842371"/>
            <a:ext cx="5347571" cy="3163504"/>
            <a:chOff x="0" y="0"/>
            <a:chExt cx="7130094" cy="4218006"/>
          </a:xfrm>
        </p:grpSpPr>
        <p:sp>
          <p:nvSpPr>
            <p:cNvPr name="TextBox 21" id="21"/>
            <p:cNvSpPr txBox="true"/>
            <p:nvPr/>
          </p:nvSpPr>
          <p:spPr>
            <a:xfrm rot="0">
              <a:off x="0" y="-85725"/>
              <a:ext cx="7130094" cy="1774733"/>
            </a:xfrm>
            <a:prstGeom prst="rect">
              <a:avLst/>
            </a:prstGeom>
          </p:spPr>
          <p:txBody>
            <a:bodyPr anchor="t" rtlCol="false" tIns="0" lIns="0" bIns="0" rIns="0">
              <a:spAutoFit/>
            </a:bodyPr>
            <a:lstStyle/>
            <a:p>
              <a:pPr algn="just">
                <a:lnSpc>
                  <a:spcPts val="5425"/>
                </a:lnSpc>
              </a:pPr>
            </a:p>
            <a:p>
              <a:pPr>
                <a:lnSpc>
                  <a:spcPts val="5425"/>
                </a:lnSpc>
              </a:pPr>
            </a:p>
          </p:txBody>
        </p:sp>
        <p:sp>
          <p:nvSpPr>
            <p:cNvPr name="TextBox 22" id="22"/>
            <p:cNvSpPr txBox="true"/>
            <p:nvPr/>
          </p:nvSpPr>
          <p:spPr>
            <a:xfrm rot="0">
              <a:off x="0" y="3690470"/>
              <a:ext cx="7130094" cy="527536"/>
            </a:xfrm>
            <a:prstGeom prst="rect">
              <a:avLst/>
            </a:prstGeom>
          </p:spPr>
          <p:txBody>
            <a:bodyPr anchor="t" rtlCol="false" tIns="0" lIns="0" bIns="0" rIns="0">
              <a:spAutoFit/>
            </a:bodyPr>
            <a:lstStyle/>
            <a:p>
              <a:pPr algn="ctr">
                <a:lnSpc>
                  <a:spcPts val="3321"/>
                </a:lnSpc>
              </a:pPr>
            </a:p>
          </p:txBody>
        </p:sp>
      </p:grpSp>
      <p:pic>
        <p:nvPicPr>
          <p:cNvPr name="Picture 23" id="2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490857">
            <a:off x="16130579" y="4086066"/>
            <a:ext cx="5198993" cy="8586925"/>
          </a:xfrm>
          <a:prstGeom prst="rect">
            <a:avLst/>
          </a:prstGeom>
        </p:spPr>
      </p:pic>
      <p:grpSp>
        <p:nvGrpSpPr>
          <p:cNvPr name="Group 24" id="24"/>
          <p:cNvGrpSpPr/>
          <p:nvPr/>
        </p:nvGrpSpPr>
        <p:grpSpPr>
          <a:xfrm rot="0">
            <a:off x="-118885" y="3938748"/>
            <a:ext cx="4436938" cy="2422196"/>
            <a:chOff x="0" y="0"/>
            <a:chExt cx="5915918" cy="3229594"/>
          </a:xfrm>
        </p:grpSpPr>
        <p:sp>
          <p:nvSpPr>
            <p:cNvPr name="TextBox 25" id="25"/>
            <p:cNvSpPr txBox="true"/>
            <p:nvPr/>
          </p:nvSpPr>
          <p:spPr>
            <a:xfrm rot="0">
              <a:off x="0" y="-76200"/>
              <a:ext cx="5915918" cy="880257"/>
            </a:xfrm>
            <a:prstGeom prst="rect">
              <a:avLst/>
            </a:prstGeom>
          </p:spPr>
          <p:txBody>
            <a:bodyPr anchor="t" rtlCol="false" tIns="0" lIns="0" bIns="0" rIns="0">
              <a:spAutoFit/>
            </a:bodyPr>
            <a:lstStyle/>
            <a:p>
              <a:pPr algn="ctr">
                <a:lnSpc>
                  <a:spcPts val="5566"/>
                </a:lnSpc>
              </a:pPr>
            </a:p>
          </p:txBody>
        </p:sp>
        <p:sp>
          <p:nvSpPr>
            <p:cNvPr name="TextBox 26" id="26"/>
            <p:cNvSpPr txBox="true"/>
            <p:nvPr/>
          </p:nvSpPr>
          <p:spPr>
            <a:xfrm rot="0">
              <a:off x="0" y="1139938"/>
              <a:ext cx="5915918" cy="880257"/>
            </a:xfrm>
            <a:prstGeom prst="rect">
              <a:avLst/>
            </a:prstGeom>
          </p:spPr>
          <p:txBody>
            <a:bodyPr anchor="t" rtlCol="false" tIns="0" lIns="0" bIns="0" rIns="0">
              <a:spAutoFit/>
            </a:bodyPr>
            <a:lstStyle/>
            <a:p>
              <a:pPr algn="ctr">
                <a:lnSpc>
                  <a:spcPts val="5566"/>
                </a:lnSpc>
              </a:pPr>
            </a:p>
          </p:txBody>
        </p:sp>
        <p:sp>
          <p:nvSpPr>
            <p:cNvPr name="TextBox 27" id="27"/>
            <p:cNvSpPr txBox="true"/>
            <p:nvPr/>
          </p:nvSpPr>
          <p:spPr>
            <a:xfrm rot="0">
              <a:off x="0" y="2349337"/>
              <a:ext cx="5915918" cy="880257"/>
            </a:xfrm>
            <a:prstGeom prst="rect">
              <a:avLst/>
            </a:prstGeom>
          </p:spPr>
          <p:txBody>
            <a:bodyPr anchor="t" rtlCol="false" tIns="0" lIns="0" bIns="0" rIns="0">
              <a:spAutoFit/>
            </a:bodyPr>
            <a:lstStyle/>
            <a:p>
              <a:pPr algn="ctr">
                <a:lnSpc>
                  <a:spcPts val="5566"/>
                </a:lnSpc>
              </a:pPr>
            </a:p>
          </p:txBody>
        </p:sp>
      </p:grpSp>
      <p:sp>
        <p:nvSpPr>
          <p:cNvPr name="TextBox 28" id="28"/>
          <p:cNvSpPr txBox="true"/>
          <p:nvPr/>
        </p:nvSpPr>
        <p:spPr>
          <a:xfrm rot="0">
            <a:off x="4318053" y="4296174"/>
            <a:ext cx="10265112" cy="1331259"/>
          </a:xfrm>
          <a:prstGeom prst="rect">
            <a:avLst/>
          </a:prstGeom>
        </p:spPr>
        <p:txBody>
          <a:bodyPr anchor="t" rtlCol="false" tIns="0" lIns="0" bIns="0" rIns="0">
            <a:spAutoFit/>
          </a:bodyPr>
          <a:lstStyle/>
          <a:p>
            <a:pPr algn="ctr">
              <a:lnSpc>
                <a:spcPts val="10864"/>
              </a:lnSpc>
              <a:spcBef>
                <a:spcPct val="0"/>
              </a:spcBef>
            </a:pPr>
            <a:r>
              <a:rPr lang="en-US" sz="7760" spc="77">
                <a:solidFill>
                  <a:srgbClr val="191919"/>
                </a:solidFill>
                <a:latin typeface="Tomorrow Bold"/>
              </a:rPr>
              <a:t>RECOMMENDATION</a:t>
            </a:r>
          </a:p>
        </p:txBody>
      </p:sp>
      <p:pic>
        <p:nvPicPr>
          <p:cNvPr name="Picture 29" id="2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3982891">
            <a:off x="-2010010" y="-3097980"/>
            <a:ext cx="5198993" cy="8586925"/>
          </a:xfrm>
          <a:prstGeom prst="rect">
            <a:avLst/>
          </a:prstGeom>
        </p:spPr>
      </p:pic>
      <p:sp>
        <p:nvSpPr>
          <p:cNvPr name="TextBox 30" id="30"/>
          <p:cNvSpPr txBox="true"/>
          <p:nvPr/>
        </p:nvSpPr>
        <p:spPr>
          <a:xfrm rot="0">
            <a:off x="-314909" y="7826858"/>
            <a:ext cx="4632962" cy="407558"/>
          </a:xfrm>
          <a:prstGeom prst="rect">
            <a:avLst/>
          </a:prstGeom>
        </p:spPr>
        <p:txBody>
          <a:bodyPr anchor="t" rtlCol="false" tIns="0" lIns="0" bIns="0" rIns="0">
            <a:spAutoFit/>
          </a:bodyPr>
          <a:lstStyle/>
          <a:p>
            <a:pPr algn="ctr">
              <a:lnSpc>
                <a:spcPts val="3321"/>
              </a:lnSpc>
            </a:pPr>
          </a:p>
        </p:txBody>
      </p:sp>
      <p:sp>
        <p:nvSpPr>
          <p:cNvPr name="TextBox 31" id="31"/>
          <p:cNvSpPr txBox="true"/>
          <p:nvPr/>
        </p:nvSpPr>
        <p:spPr>
          <a:xfrm rot="-3193413">
            <a:off x="5331677" y="2497673"/>
            <a:ext cx="3063827" cy="643538"/>
          </a:xfrm>
          <a:prstGeom prst="rect">
            <a:avLst/>
          </a:prstGeom>
        </p:spPr>
        <p:txBody>
          <a:bodyPr anchor="t" rtlCol="false" tIns="0" lIns="0" bIns="0" rIns="0">
            <a:spAutoFit/>
          </a:bodyPr>
          <a:lstStyle/>
          <a:p>
            <a:pPr algn="ctr">
              <a:lnSpc>
                <a:spcPts val="5234"/>
              </a:lnSpc>
            </a:pPr>
            <a:r>
              <a:rPr lang="en-US" sz="3738" spc="149">
                <a:solidFill>
                  <a:srgbClr val="FFFFFF"/>
                </a:solidFill>
                <a:latin typeface="Aileron Regular Bold"/>
              </a:rPr>
              <a:t>EDUCATION</a:t>
            </a:r>
          </a:p>
        </p:txBody>
      </p:sp>
      <p:sp>
        <p:nvSpPr>
          <p:cNvPr name="TextBox 32" id="32"/>
          <p:cNvSpPr txBox="true"/>
          <p:nvPr/>
        </p:nvSpPr>
        <p:spPr>
          <a:xfrm rot="2974528">
            <a:off x="10361648" y="2540391"/>
            <a:ext cx="3146117" cy="643538"/>
          </a:xfrm>
          <a:prstGeom prst="rect">
            <a:avLst/>
          </a:prstGeom>
        </p:spPr>
        <p:txBody>
          <a:bodyPr anchor="t" rtlCol="false" tIns="0" lIns="0" bIns="0" rIns="0">
            <a:spAutoFit/>
          </a:bodyPr>
          <a:lstStyle/>
          <a:p>
            <a:pPr algn="ctr">
              <a:lnSpc>
                <a:spcPts val="5234"/>
              </a:lnSpc>
            </a:pPr>
            <a:r>
              <a:rPr lang="en-US" sz="3738" spc="149">
                <a:solidFill>
                  <a:srgbClr val="FFFFFF"/>
                </a:solidFill>
                <a:latin typeface="Aileron Regular Bold"/>
              </a:rPr>
              <a:t>INCENTIVES</a:t>
            </a:r>
          </a:p>
        </p:txBody>
      </p:sp>
      <p:sp>
        <p:nvSpPr>
          <p:cNvPr name="TextBox 33" id="33"/>
          <p:cNvSpPr txBox="true"/>
          <p:nvPr/>
        </p:nvSpPr>
        <p:spPr>
          <a:xfrm rot="0">
            <a:off x="7084446" y="7874563"/>
            <a:ext cx="4617125" cy="643505"/>
          </a:xfrm>
          <a:prstGeom prst="rect">
            <a:avLst/>
          </a:prstGeom>
        </p:spPr>
        <p:txBody>
          <a:bodyPr anchor="t" rtlCol="false" tIns="0" lIns="0" bIns="0" rIns="0">
            <a:spAutoFit/>
          </a:bodyPr>
          <a:lstStyle/>
          <a:p>
            <a:pPr algn="ctr">
              <a:lnSpc>
                <a:spcPts val="5236"/>
              </a:lnSpc>
            </a:pPr>
            <a:r>
              <a:rPr lang="en-US" sz="3740" spc="149">
                <a:solidFill>
                  <a:srgbClr val="FFFFFF"/>
                </a:solidFill>
                <a:latin typeface="Aileron Regular Bold"/>
              </a:rPr>
              <a:t>SOCIAL ASPECTS</a:t>
            </a:r>
          </a:p>
        </p:txBody>
      </p:sp>
      <p:sp>
        <p:nvSpPr>
          <p:cNvPr name="TextBox 34" id="34"/>
          <p:cNvSpPr txBox="true"/>
          <p:nvPr/>
        </p:nvSpPr>
        <p:spPr>
          <a:xfrm rot="0">
            <a:off x="14373083" y="4220982"/>
            <a:ext cx="4632962" cy="407558"/>
          </a:xfrm>
          <a:prstGeom prst="rect">
            <a:avLst/>
          </a:prstGeom>
        </p:spPr>
        <p:txBody>
          <a:bodyPr anchor="t" rtlCol="false" tIns="0" lIns="0" bIns="0" rIns="0">
            <a:spAutoFit/>
          </a:bodyPr>
          <a:lstStyle/>
          <a:p>
            <a:pPr algn="ctr">
              <a:lnSpc>
                <a:spcPts val="332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382864">
            <a:off x="-93599" y="7275538"/>
            <a:ext cx="2244599" cy="370729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540556" y="559437"/>
            <a:ext cx="8428400" cy="8344116"/>
          </a:xfrm>
          <a:prstGeom prst="rect">
            <a:avLst/>
          </a:prstGeom>
        </p:spPr>
      </p:pic>
      <p:sp>
        <p:nvSpPr>
          <p:cNvPr name="TextBox 4" id="4"/>
          <p:cNvSpPr txBox="true"/>
          <p:nvPr/>
        </p:nvSpPr>
        <p:spPr>
          <a:xfrm rot="0">
            <a:off x="3191074" y="4065561"/>
            <a:ext cx="15656925" cy="1529073"/>
          </a:xfrm>
          <a:prstGeom prst="rect">
            <a:avLst/>
          </a:prstGeom>
        </p:spPr>
        <p:txBody>
          <a:bodyPr anchor="t" rtlCol="false" tIns="0" lIns="0" bIns="0" rIns="0">
            <a:spAutoFit/>
          </a:bodyPr>
          <a:lstStyle/>
          <a:p>
            <a:pPr>
              <a:lnSpc>
                <a:spcPts val="12126"/>
              </a:lnSpc>
            </a:pPr>
            <a:r>
              <a:rPr lang="en-US" sz="9701" spc="1105">
                <a:solidFill>
                  <a:srgbClr val="FF8080"/>
                </a:solidFill>
                <a:latin typeface="Tomorrow Bold Italics"/>
              </a:rPr>
              <a:t>CALL TO ACTION</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296944">
            <a:off x="17165701" y="352407"/>
            <a:ext cx="2244599" cy="3707295"/>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651170">
            <a:off x="-266043" y="7173631"/>
            <a:ext cx="2686626" cy="4437370"/>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651170">
            <a:off x="14912684" y="-1189985"/>
            <a:ext cx="2686626" cy="443737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51534" y="1351034"/>
            <a:ext cx="7584931" cy="7584931"/>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442126" y="2745370"/>
            <a:ext cx="2550572" cy="2550562"/>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1458" r="-21458" t="0" b="0"/>
              </a:stretch>
            </a:blipFill>
          </p:spPr>
        </p:sp>
      </p:grpSp>
      <p:pic>
        <p:nvPicPr>
          <p:cNvPr name="Picture 4" id="4"/>
          <p:cNvPicPr>
            <a:picLocks noChangeAspect="true"/>
          </p:cNvPicPr>
          <p:nvPr/>
        </p:nvPicPr>
        <p:blipFill>
          <a:blip r:embed="rId3"/>
          <a:srcRect l="0" t="0" r="0" b="0"/>
          <a:stretch>
            <a:fillRect/>
          </a:stretch>
        </p:blipFill>
        <p:spPr>
          <a:xfrm flipH="false" flipV="false" rot="0">
            <a:off x="884170" y="2278670"/>
            <a:ext cx="5407831" cy="3212930"/>
          </a:xfrm>
          <a:prstGeom prst="rect">
            <a:avLst/>
          </a:prstGeom>
        </p:spPr>
      </p:pic>
      <p:sp>
        <p:nvSpPr>
          <p:cNvPr name="TextBox 5" id="5"/>
          <p:cNvSpPr txBox="true"/>
          <p:nvPr/>
        </p:nvSpPr>
        <p:spPr>
          <a:xfrm rot="0">
            <a:off x="1882548" y="5511795"/>
            <a:ext cx="3446071" cy="1127839"/>
          </a:xfrm>
          <a:prstGeom prst="rect">
            <a:avLst/>
          </a:prstGeom>
        </p:spPr>
        <p:txBody>
          <a:bodyPr anchor="t" rtlCol="false" tIns="0" lIns="0" bIns="0" rIns="0">
            <a:spAutoFit/>
          </a:bodyPr>
          <a:lstStyle/>
          <a:p>
            <a:pPr algn="ctr">
              <a:lnSpc>
                <a:spcPts val="4529"/>
              </a:lnSpc>
            </a:pPr>
            <a:r>
              <a:rPr lang="en-US" sz="3235" spc="-32">
                <a:solidFill>
                  <a:srgbClr val="5B4F47"/>
                </a:solidFill>
                <a:latin typeface="Garet Bold"/>
              </a:rPr>
              <a:t>HANNAH </a:t>
            </a:r>
          </a:p>
          <a:p>
            <a:pPr algn="ctr" marL="0" indent="0" lvl="0">
              <a:lnSpc>
                <a:spcPts val="4529"/>
              </a:lnSpc>
              <a:spcBef>
                <a:spcPct val="0"/>
              </a:spcBef>
            </a:pPr>
            <a:r>
              <a:rPr lang="en-US" sz="3235" spc="-32">
                <a:solidFill>
                  <a:srgbClr val="5B4F47"/>
                </a:solidFill>
                <a:latin typeface="Garet Bold"/>
              </a:rPr>
              <a:t>KIM</a:t>
            </a:r>
          </a:p>
        </p:txBody>
      </p:sp>
      <p:sp>
        <p:nvSpPr>
          <p:cNvPr name="TextBox 6" id="6"/>
          <p:cNvSpPr txBox="true"/>
          <p:nvPr/>
        </p:nvSpPr>
        <p:spPr>
          <a:xfrm rot="0">
            <a:off x="919166" y="6669353"/>
            <a:ext cx="5372836" cy="799232"/>
          </a:xfrm>
          <a:prstGeom prst="rect">
            <a:avLst/>
          </a:prstGeom>
        </p:spPr>
        <p:txBody>
          <a:bodyPr anchor="t" rtlCol="false" tIns="0" lIns="0" bIns="0" rIns="0">
            <a:spAutoFit/>
          </a:bodyPr>
          <a:lstStyle/>
          <a:p>
            <a:pPr algn="ctr">
              <a:lnSpc>
                <a:spcPts val="3210"/>
              </a:lnSpc>
            </a:pPr>
            <a:r>
              <a:rPr lang="en-US" sz="2293" spc="-22">
                <a:solidFill>
                  <a:srgbClr val="5B4F47"/>
                </a:solidFill>
                <a:latin typeface="Kollektif"/>
              </a:rPr>
              <a:t>Internal Communications Manager</a:t>
            </a:r>
          </a:p>
          <a:p>
            <a:pPr algn="ctr" marL="0" indent="0" lvl="0">
              <a:lnSpc>
                <a:spcPts val="3210"/>
              </a:lnSpc>
              <a:spcBef>
                <a:spcPct val="0"/>
              </a:spcBef>
            </a:pPr>
            <a:r>
              <a:rPr lang="en-US" sz="2293" spc="-22">
                <a:solidFill>
                  <a:srgbClr val="5B4F47"/>
                </a:solidFill>
                <a:latin typeface="Kollektif"/>
              </a:rPr>
              <a:t>at Monash</a:t>
            </a:r>
          </a:p>
        </p:txBody>
      </p:sp>
      <p:sp>
        <p:nvSpPr>
          <p:cNvPr name="TextBox 7" id="7"/>
          <p:cNvSpPr txBox="true"/>
          <p:nvPr/>
        </p:nvSpPr>
        <p:spPr>
          <a:xfrm rot="0">
            <a:off x="12030994" y="6862667"/>
            <a:ext cx="5372836" cy="399064"/>
          </a:xfrm>
          <a:prstGeom prst="rect">
            <a:avLst/>
          </a:prstGeom>
        </p:spPr>
        <p:txBody>
          <a:bodyPr anchor="t" rtlCol="false" tIns="0" lIns="0" bIns="0" rIns="0">
            <a:spAutoFit/>
          </a:bodyPr>
          <a:lstStyle/>
          <a:p>
            <a:pPr algn="ctr" marL="0" indent="0" lvl="0">
              <a:lnSpc>
                <a:spcPts val="3210"/>
              </a:lnSpc>
              <a:spcBef>
                <a:spcPct val="0"/>
              </a:spcBef>
            </a:pPr>
            <a:r>
              <a:rPr lang="en-US" sz="2293" spc="-22">
                <a:solidFill>
                  <a:srgbClr val="5B4F47"/>
                </a:solidFill>
                <a:latin typeface="Kollektif"/>
              </a:rPr>
              <a:t>CEO and Founder of Good Empire</a:t>
            </a:r>
          </a:p>
        </p:txBody>
      </p:sp>
      <p:sp>
        <p:nvSpPr>
          <p:cNvPr name="TextBox 8" id="8"/>
          <p:cNvSpPr txBox="true"/>
          <p:nvPr/>
        </p:nvSpPr>
        <p:spPr>
          <a:xfrm rot="0">
            <a:off x="12994377" y="5598664"/>
            <a:ext cx="3446071" cy="1127839"/>
          </a:xfrm>
          <a:prstGeom prst="rect">
            <a:avLst/>
          </a:prstGeom>
        </p:spPr>
        <p:txBody>
          <a:bodyPr anchor="t" rtlCol="false" tIns="0" lIns="0" bIns="0" rIns="0">
            <a:spAutoFit/>
          </a:bodyPr>
          <a:lstStyle/>
          <a:p>
            <a:pPr algn="ctr">
              <a:lnSpc>
                <a:spcPts val="4529"/>
              </a:lnSpc>
            </a:pPr>
            <a:r>
              <a:rPr lang="en-US" sz="3235" spc="-32">
                <a:solidFill>
                  <a:srgbClr val="5B4F47"/>
                </a:solidFill>
                <a:latin typeface="Garet Bold"/>
              </a:rPr>
              <a:t>ANDRÉ</a:t>
            </a:r>
          </a:p>
          <a:p>
            <a:pPr algn="ctr" marL="0" indent="0" lvl="0">
              <a:lnSpc>
                <a:spcPts val="4529"/>
              </a:lnSpc>
              <a:spcBef>
                <a:spcPct val="0"/>
              </a:spcBef>
            </a:pPr>
            <a:r>
              <a:rPr lang="en-US" sz="3235" spc="-32">
                <a:solidFill>
                  <a:srgbClr val="5B4F47"/>
                </a:solidFill>
                <a:latin typeface="Garet Bold"/>
              </a:rPr>
              <a:t> EIKMEIER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99393" y="-450008"/>
            <a:ext cx="13340031" cy="1875777"/>
          </a:xfrm>
          <a:prstGeom prst="rect">
            <a:avLst/>
          </a:prstGeom>
        </p:spPr>
        <p:txBody>
          <a:bodyPr anchor="t" rtlCol="false" tIns="0" lIns="0" bIns="0" rIns="0">
            <a:spAutoFit/>
          </a:bodyPr>
          <a:lstStyle/>
          <a:p>
            <a:pPr algn="ctr">
              <a:lnSpc>
                <a:spcPts val="15260"/>
              </a:lnSpc>
              <a:spcBef>
                <a:spcPct val="0"/>
              </a:spcBef>
            </a:pPr>
            <a:r>
              <a:rPr lang="en-US" sz="10900" spc="109">
                <a:solidFill>
                  <a:srgbClr val="379914"/>
                </a:solidFill>
                <a:latin typeface="Tomorrow Bold"/>
              </a:rPr>
              <a:t>REFERENCES</a:t>
            </a:r>
          </a:p>
        </p:txBody>
      </p:sp>
      <p:sp>
        <p:nvSpPr>
          <p:cNvPr name="TextBox 3" id="3"/>
          <p:cNvSpPr txBox="true"/>
          <p:nvPr/>
        </p:nvSpPr>
        <p:spPr>
          <a:xfrm rot="0">
            <a:off x="514350" y="1368619"/>
            <a:ext cx="17259300" cy="9290684"/>
          </a:xfrm>
          <a:prstGeom prst="rect">
            <a:avLst/>
          </a:prstGeom>
        </p:spPr>
        <p:txBody>
          <a:bodyPr anchor="t" rtlCol="false" tIns="0" lIns="0" bIns="0" rIns="0">
            <a:spAutoFit/>
          </a:bodyPr>
          <a:lstStyle/>
          <a:p>
            <a:pPr>
              <a:lnSpc>
                <a:spcPts val="2940"/>
              </a:lnSpc>
            </a:pPr>
          </a:p>
          <a:p>
            <a:pPr>
              <a:lnSpc>
                <a:spcPts val="2940"/>
              </a:lnSpc>
            </a:pPr>
            <a:r>
              <a:rPr lang="en-US" sz="2100">
                <a:solidFill>
                  <a:srgbClr val="FFFFFF"/>
                </a:solidFill>
                <a:latin typeface="WenQuanYi"/>
              </a:rPr>
              <a:t>Campus Sustainability. (n.d.). Campus Sustainability. https://www.monash.edu/campus-sustainability</a:t>
            </a:r>
          </a:p>
          <a:p>
            <a:pPr>
              <a:lnSpc>
                <a:spcPts val="2940"/>
              </a:lnSpc>
            </a:pPr>
          </a:p>
          <a:p>
            <a:pPr>
              <a:lnSpc>
                <a:spcPts val="2940"/>
              </a:lnSpc>
            </a:pPr>
            <a:r>
              <a:rPr lang="en-US" sz="2100">
                <a:solidFill>
                  <a:srgbClr val="FFFFFF"/>
                </a:solidFill>
                <a:latin typeface="WenQuanYi"/>
                <a:hlinkClick r:id="rId2" tooltip="https://sustainability.unimelb.edu.au/"/>
              </a:rPr>
              <a:t>Sustainability. (2019). Www.scimagojr.com. https://www.scimagojr.com/journalsearch.php?q=21100240100&amp;tip=sidbility.unimelb.edu.au/</a:t>
            </a:r>
          </a:p>
          <a:p>
            <a:pPr>
              <a:lnSpc>
                <a:spcPts val="2940"/>
              </a:lnSpc>
            </a:pPr>
          </a:p>
          <a:p>
            <a:pPr>
              <a:lnSpc>
                <a:spcPts val="2940"/>
              </a:lnSpc>
            </a:pPr>
            <a:r>
              <a:rPr lang="en-US" sz="2100">
                <a:solidFill>
                  <a:srgbClr val="FFFFFF"/>
                </a:solidFill>
                <a:latin typeface="WenQuanYi"/>
              </a:rPr>
              <a:t>Take action to protect the environment | Greenpeace. (n.d.). Greenpeace Australia Pacific. https://www.greenpeace.org.au/how-we-work/act/</a:t>
            </a:r>
          </a:p>
          <a:p>
            <a:pPr>
              <a:lnSpc>
                <a:spcPts val="2940"/>
              </a:lnSpc>
            </a:pPr>
          </a:p>
          <a:p>
            <a:pPr>
              <a:lnSpc>
                <a:spcPts val="2940"/>
              </a:lnSpc>
            </a:pPr>
            <a:r>
              <a:rPr lang="en-US" sz="2100">
                <a:solidFill>
                  <a:srgbClr val="FFFFFF"/>
                </a:solidFill>
                <a:latin typeface="WenQuanYi"/>
              </a:rPr>
              <a:t>Bitrián, Paula, Buil, Isabel, &amp; Catalán, Sara. (2021). Enhancing user engagement: The role of gamification in mobile apps. Journal of Business Research, 132, 170–185. https://doi.org/10.1016/j.jbusres.2021.04.028</a:t>
            </a:r>
          </a:p>
          <a:p>
            <a:pPr>
              <a:lnSpc>
                <a:spcPts val="2940"/>
              </a:lnSpc>
            </a:pPr>
            <a:r>
              <a:rPr lang="en-US" sz="2100">
                <a:solidFill>
                  <a:srgbClr val="FFFFFF"/>
                </a:solidFill>
                <a:latin typeface="WenQuanYi"/>
              </a:rPr>
              <a:t> </a:t>
            </a:r>
          </a:p>
          <a:p>
            <a:pPr>
              <a:lnSpc>
                <a:spcPts val="2940"/>
              </a:lnSpc>
            </a:pPr>
            <a:r>
              <a:rPr lang="en-US" sz="2100">
                <a:solidFill>
                  <a:srgbClr val="FFFFFF"/>
                </a:solidFill>
                <a:latin typeface="WenQuanYi"/>
              </a:rPr>
              <a:t>Yang, Yang, Asaad, Yousra, &amp; Dwivedi, Yogesh. (2017). Examining the impact of gamification on intention of engagement and brand attitude in the marketing context. Computers in Human Behavior, 73, 459–469. https://doi.org/10.1016/j.chb.2017.03.066</a:t>
            </a:r>
          </a:p>
          <a:p>
            <a:pPr>
              <a:lnSpc>
                <a:spcPts val="2940"/>
              </a:lnSpc>
            </a:pPr>
          </a:p>
          <a:p>
            <a:pPr>
              <a:lnSpc>
                <a:spcPts val="2940"/>
              </a:lnSpc>
            </a:pPr>
            <a:r>
              <a:rPr lang="en-US" sz="2100">
                <a:solidFill>
                  <a:srgbClr val="FFFFFF"/>
                </a:solidFill>
                <a:latin typeface="WenQuanYi"/>
              </a:rPr>
              <a:t>Hossain MS, Zhou X, Rahman MF. Examining the impact of QR codes on purchase intention and customer satisfaction on the basis of perceived flow. International Journal of Engineering Business Management. 2018;10. doi:10.1177/1847979018812323</a:t>
            </a:r>
          </a:p>
          <a:p>
            <a:pPr>
              <a:lnSpc>
                <a:spcPts val="2940"/>
              </a:lnSpc>
            </a:pPr>
            <a:r>
              <a:rPr lang="en-US" sz="2100">
                <a:solidFill>
                  <a:srgbClr val="FFFFFF"/>
                </a:solidFill>
                <a:latin typeface="WenQuanYi"/>
              </a:rPr>
              <a:t> </a:t>
            </a:r>
          </a:p>
          <a:p>
            <a:pPr>
              <a:lnSpc>
                <a:spcPts val="2940"/>
              </a:lnSpc>
            </a:pPr>
            <a:r>
              <a:rPr lang="en-US" sz="2100">
                <a:solidFill>
                  <a:srgbClr val="FFFFFF"/>
                </a:solidFill>
                <a:latin typeface="WenQuanYi"/>
              </a:rPr>
              <a:t>Andersen, T. J. (2017). The Responsive Global Organization : New Insights from Global Strategy and International Business.</a:t>
            </a:r>
          </a:p>
          <a:p>
            <a:pPr>
              <a:lnSpc>
                <a:spcPts val="2940"/>
              </a:lnSpc>
            </a:pPr>
          </a:p>
          <a:p>
            <a:pPr>
              <a:lnSpc>
                <a:spcPts val="2940"/>
              </a:lnSpc>
            </a:pPr>
            <a:r>
              <a:rPr lang="en-US" sz="2100">
                <a:solidFill>
                  <a:srgbClr val="FFFFFF"/>
                </a:solidFill>
                <a:latin typeface="WenQuanYi"/>
              </a:rPr>
              <a:t>  Blumberg, M. (2013). Startup CEO : A Field Guide to Scaling up Your Business. (1st ed.).</a:t>
            </a:r>
          </a:p>
          <a:p>
            <a:pPr>
              <a:lnSpc>
                <a:spcPts val="2940"/>
              </a:lnSpc>
            </a:pPr>
          </a:p>
          <a:p>
            <a:pPr>
              <a:lnSpc>
                <a:spcPts val="2940"/>
              </a:lnSpc>
            </a:pPr>
            <a:r>
              <a:rPr lang="en-US" sz="2100">
                <a:solidFill>
                  <a:srgbClr val="FFFFFF"/>
                </a:solidFill>
                <a:latin typeface="WenQuanYi"/>
              </a:rPr>
              <a:t>  Adler, J. (2013). Examining contributions to a corporate microblog as a basis for an employee incentive system. Anchor Academic Pub.</a:t>
            </a:r>
          </a:p>
          <a:p>
            <a:pPr>
              <a:lnSpc>
                <a:spcPts val="2940"/>
              </a:lnSpc>
            </a:pPr>
          </a:p>
          <a:p>
            <a:pPr>
              <a:lnSpc>
                <a:spcPts val="2940"/>
              </a:lnSpc>
            </a:pPr>
          </a:p>
          <a:p>
            <a:pPr>
              <a:lnSpc>
                <a:spcPts val="2940"/>
              </a:lnSpc>
            </a:pPr>
          </a:p>
          <a:p>
            <a:pPr>
              <a:lnSpc>
                <a:spcPts val="2940"/>
              </a:lnSpc>
            </a:pP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96944">
            <a:off x="16651351" y="-907226"/>
            <a:ext cx="2244599" cy="370729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296944">
            <a:off x="958711" y="2824803"/>
            <a:ext cx="4417049" cy="729542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5896">
            <a:off x="5900599" y="5564696"/>
            <a:ext cx="12743981" cy="841102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208396" y="-1377794"/>
            <a:ext cx="11990840" cy="4621924"/>
          </a:xfrm>
          <a:prstGeom prst="rect">
            <a:avLst/>
          </a:prstGeom>
        </p:spPr>
      </p:pic>
      <p:grpSp>
        <p:nvGrpSpPr>
          <p:cNvPr name="Group 5" id="5"/>
          <p:cNvGrpSpPr/>
          <p:nvPr/>
        </p:nvGrpSpPr>
        <p:grpSpPr>
          <a:xfrm rot="0">
            <a:off x="517074" y="789083"/>
            <a:ext cx="3118546" cy="4081548"/>
            <a:chOff x="0" y="0"/>
            <a:chExt cx="3525957" cy="4614767"/>
          </a:xfrm>
        </p:grpSpPr>
        <p:sp>
          <p:nvSpPr>
            <p:cNvPr name="Freeform 6" id="6"/>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sp>
        <p:nvSpPr>
          <p:cNvPr name="TextBox 7" id="7"/>
          <p:cNvSpPr txBox="true"/>
          <p:nvPr/>
        </p:nvSpPr>
        <p:spPr>
          <a:xfrm rot="0">
            <a:off x="572808" y="2709157"/>
            <a:ext cx="3063679" cy="1003272"/>
          </a:xfrm>
          <a:prstGeom prst="rect">
            <a:avLst/>
          </a:prstGeom>
        </p:spPr>
        <p:txBody>
          <a:bodyPr anchor="t" rtlCol="false" tIns="0" lIns="0" bIns="0" rIns="0">
            <a:spAutoFit/>
          </a:bodyPr>
          <a:lstStyle/>
          <a:p>
            <a:pPr algn="ctr">
              <a:lnSpc>
                <a:spcPts val="4026"/>
              </a:lnSpc>
            </a:pPr>
            <a:r>
              <a:rPr lang="en-US" sz="2876" spc="-28">
                <a:solidFill>
                  <a:srgbClr val="F0DFC8"/>
                </a:solidFill>
                <a:latin typeface="Tomorrow Bold"/>
              </a:rPr>
              <a:t>MOHAMED</a:t>
            </a:r>
          </a:p>
          <a:p>
            <a:pPr algn="ctr" marL="0" indent="0" lvl="0">
              <a:lnSpc>
                <a:spcPts val="4026"/>
              </a:lnSpc>
              <a:spcBef>
                <a:spcPct val="0"/>
              </a:spcBef>
            </a:pPr>
            <a:r>
              <a:rPr lang="en-US" sz="2876" spc="-28">
                <a:solidFill>
                  <a:srgbClr val="F0DFC8"/>
                </a:solidFill>
                <a:latin typeface="Tomorrow Bold"/>
              </a:rPr>
              <a:t>AL-MAQBALI</a:t>
            </a:r>
          </a:p>
        </p:txBody>
      </p:sp>
      <p:sp>
        <p:nvSpPr>
          <p:cNvPr name="TextBox 8" id="8"/>
          <p:cNvSpPr txBox="true"/>
          <p:nvPr/>
        </p:nvSpPr>
        <p:spPr>
          <a:xfrm rot="0">
            <a:off x="748137" y="4108025"/>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Business Administration</a:t>
            </a:r>
          </a:p>
        </p:txBody>
      </p:sp>
      <p:grpSp>
        <p:nvGrpSpPr>
          <p:cNvPr name="Group 9" id="9"/>
          <p:cNvGrpSpPr>
            <a:grpSpLocks noChangeAspect="true"/>
          </p:cNvGrpSpPr>
          <p:nvPr/>
        </p:nvGrpSpPr>
        <p:grpSpPr>
          <a:xfrm rot="0">
            <a:off x="1425796" y="1322266"/>
            <a:ext cx="1301101" cy="1301096"/>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r="0" t="-38889" b="-38889"/>
              </a:stretch>
            </a:blipFill>
          </p:spPr>
        </p:sp>
      </p:grpSp>
      <p:grpSp>
        <p:nvGrpSpPr>
          <p:cNvPr name="Group 11" id="11"/>
          <p:cNvGrpSpPr/>
          <p:nvPr/>
        </p:nvGrpSpPr>
        <p:grpSpPr>
          <a:xfrm rot="0">
            <a:off x="4049213" y="789083"/>
            <a:ext cx="3118546" cy="4081548"/>
            <a:chOff x="0" y="0"/>
            <a:chExt cx="3525957" cy="4614767"/>
          </a:xfrm>
        </p:grpSpPr>
        <p:sp>
          <p:nvSpPr>
            <p:cNvPr name="Freeform 12" id="12"/>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grpSp>
        <p:nvGrpSpPr>
          <p:cNvPr name="Group 13" id="13"/>
          <p:cNvGrpSpPr/>
          <p:nvPr/>
        </p:nvGrpSpPr>
        <p:grpSpPr>
          <a:xfrm rot="0">
            <a:off x="7580919" y="789083"/>
            <a:ext cx="3118546" cy="4081548"/>
            <a:chOff x="0" y="0"/>
            <a:chExt cx="3525957" cy="4614767"/>
          </a:xfrm>
        </p:grpSpPr>
        <p:sp>
          <p:nvSpPr>
            <p:cNvPr name="Freeform 14" id="14"/>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grpSp>
        <p:nvGrpSpPr>
          <p:cNvPr name="Group 15" id="15"/>
          <p:cNvGrpSpPr/>
          <p:nvPr/>
        </p:nvGrpSpPr>
        <p:grpSpPr>
          <a:xfrm rot="0">
            <a:off x="11112625" y="789083"/>
            <a:ext cx="3118546" cy="4081548"/>
            <a:chOff x="0" y="0"/>
            <a:chExt cx="3525957" cy="4614767"/>
          </a:xfrm>
        </p:grpSpPr>
        <p:sp>
          <p:nvSpPr>
            <p:cNvPr name="Freeform 16" id="16"/>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grpSp>
        <p:nvGrpSpPr>
          <p:cNvPr name="Group 17" id="17"/>
          <p:cNvGrpSpPr/>
          <p:nvPr/>
        </p:nvGrpSpPr>
        <p:grpSpPr>
          <a:xfrm rot="0">
            <a:off x="14644331" y="789083"/>
            <a:ext cx="3118546" cy="4081548"/>
            <a:chOff x="0" y="0"/>
            <a:chExt cx="3525957" cy="4614767"/>
          </a:xfrm>
        </p:grpSpPr>
        <p:sp>
          <p:nvSpPr>
            <p:cNvPr name="Freeform 18" id="18"/>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grpSp>
        <p:nvGrpSpPr>
          <p:cNvPr name="Group 19" id="19"/>
          <p:cNvGrpSpPr>
            <a:grpSpLocks noChangeAspect="true"/>
          </p:cNvGrpSpPr>
          <p:nvPr/>
        </p:nvGrpSpPr>
        <p:grpSpPr>
          <a:xfrm rot="0">
            <a:off x="4958369" y="1322266"/>
            <a:ext cx="1301101" cy="1301096"/>
            <a:chOff x="0" y="0"/>
            <a:chExt cx="6350000" cy="6349975"/>
          </a:xfrm>
        </p:grpSpPr>
        <p:sp>
          <p:nvSpPr>
            <p:cNvPr name="Freeform 20" id="2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r="0" t="-16666" b="-16666"/>
              </a:stretch>
            </a:blipFill>
          </p:spPr>
        </p:sp>
      </p:grpSp>
      <p:grpSp>
        <p:nvGrpSpPr>
          <p:cNvPr name="Group 21" id="21"/>
          <p:cNvGrpSpPr/>
          <p:nvPr/>
        </p:nvGrpSpPr>
        <p:grpSpPr>
          <a:xfrm rot="0">
            <a:off x="514350" y="5416369"/>
            <a:ext cx="3118546" cy="4081548"/>
            <a:chOff x="0" y="0"/>
            <a:chExt cx="3525957" cy="4614767"/>
          </a:xfrm>
        </p:grpSpPr>
        <p:sp>
          <p:nvSpPr>
            <p:cNvPr name="Freeform 22" id="22"/>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grpSp>
        <p:nvGrpSpPr>
          <p:cNvPr name="Group 23" id="23"/>
          <p:cNvGrpSpPr>
            <a:grpSpLocks noChangeAspect="true"/>
          </p:cNvGrpSpPr>
          <p:nvPr/>
        </p:nvGrpSpPr>
        <p:grpSpPr>
          <a:xfrm rot="0">
            <a:off x="1423506" y="5949553"/>
            <a:ext cx="1301101" cy="1301096"/>
            <a:chOff x="0" y="0"/>
            <a:chExt cx="6350000" cy="6349975"/>
          </a:xfrm>
        </p:grpSpPr>
        <p:sp>
          <p:nvSpPr>
            <p:cNvPr name="Freeform 24" id="2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r="0" t="-16053" b="-16053"/>
              </a:stretch>
            </a:blipFill>
          </p:spPr>
        </p:sp>
      </p:grpSp>
      <p:grpSp>
        <p:nvGrpSpPr>
          <p:cNvPr name="Group 25" id="25"/>
          <p:cNvGrpSpPr/>
          <p:nvPr/>
        </p:nvGrpSpPr>
        <p:grpSpPr>
          <a:xfrm rot="0">
            <a:off x="4049213" y="5416369"/>
            <a:ext cx="3118546" cy="4081548"/>
            <a:chOff x="0" y="0"/>
            <a:chExt cx="3525957" cy="4614767"/>
          </a:xfrm>
        </p:grpSpPr>
        <p:sp>
          <p:nvSpPr>
            <p:cNvPr name="Freeform 26" id="26"/>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grpSp>
        <p:nvGrpSpPr>
          <p:cNvPr name="Group 27" id="27"/>
          <p:cNvGrpSpPr>
            <a:grpSpLocks noChangeAspect="true"/>
          </p:cNvGrpSpPr>
          <p:nvPr/>
        </p:nvGrpSpPr>
        <p:grpSpPr>
          <a:xfrm rot="0">
            <a:off x="4958369" y="5949553"/>
            <a:ext cx="1301101" cy="1301096"/>
            <a:chOff x="0" y="0"/>
            <a:chExt cx="6350000" cy="6349975"/>
          </a:xfrm>
        </p:grpSpPr>
        <p:sp>
          <p:nvSpPr>
            <p:cNvPr name="Freeform 28" id="2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r="0" t="-16666" b="-16666"/>
              </a:stretch>
            </a:blipFill>
          </p:spPr>
        </p:sp>
      </p:grpSp>
      <p:grpSp>
        <p:nvGrpSpPr>
          <p:cNvPr name="Group 29" id="29"/>
          <p:cNvGrpSpPr/>
          <p:nvPr/>
        </p:nvGrpSpPr>
        <p:grpSpPr>
          <a:xfrm rot="0">
            <a:off x="7584510" y="5416369"/>
            <a:ext cx="3118546" cy="4081548"/>
            <a:chOff x="0" y="0"/>
            <a:chExt cx="3525957" cy="4614767"/>
          </a:xfrm>
        </p:grpSpPr>
        <p:sp>
          <p:nvSpPr>
            <p:cNvPr name="Freeform 30" id="30"/>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grpSp>
        <p:nvGrpSpPr>
          <p:cNvPr name="Group 31" id="31"/>
          <p:cNvGrpSpPr>
            <a:grpSpLocks noChangeAspect="true"/>
          </p:cNvGrpSpPr>
          <p:nvPr/>
        </p:nvGrpSpPr>
        <p:grpSpPr>
          <a:xfrm rot="0">
            <a:off x="8493666" y="5949553"/>
            <a:ext cx="1301101" cy="1301096"/>
            <a:chOff x="0" y="0"/>
            <a:chExt cx="6350000" cy="6349975"/>
          </a:xfrm>
        </p:grpSpPr>
        <p:sp>
          <p:nvSpPr>
            <p:cNvPr name="Freeform 32" id="3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0" r="0" t="0" b="0"/>
              </a:stretch>
            </a:blipFill>
          </p:spPr>
        </p:sp>
      </p:grpSp>
      <p:grpSp>
        <p:nvGrpSpPr>
          <p:cNvPr name="Group 33" id="33"/>
          <p:cNvGrpSpPr/>
          <p:nvPr/>
        </p:nvGrpSpPr>
        <p:grpSpPr>
          <a:xfrm rot="0">
            <a:off x="11119807" y="5416369"/>
            <a:ext cx="3118546" cy="4081548"/>
            <a:chOff x="0" y="0"/>
            <a:chExt cx="3525957" cy="4614767"/>
          </a:xfrm>
        </p:grpSpPr>
        <p:sp>
          <p:nvSpPr>
            <p:cNvPr name="Freeform 34" id="34"/>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grpSp>
        <p:nvGrpSpPr>
          <p:cNvPr name="Group 35" id="35"/>
          <p:cNvGrpSpPr>
            <a:grpSpLocks noChangeAspect="true"/>
          </p:cNvGrpSpPr>
          <p:nvPr/>
        </p:nvGrpSpPr>
        <p:grpSpPr>
          <a:xfrm rot="0">
            <a:off x="12028963" y="5949553"/>
            <a:ext cx="1301101" cy="1301096"/>
            <a:chOff x="0" y="0"/>
            <a:chExt cx="6350000" cy="6349975"/>
          </a:xfrm>
        </p:grpSpPr>
        <p:sp>
          <p:nvSpPr>
            <p:cNvPr name="Freeform 36" id="3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0" r="0" t="-16666" b="-16666"/>
              </a:stretch>
            </a:blipFill>
          </p:spPr>
        </p:sp>
      </p:grpSp>
      <p:grpSp>
        <p:nvGrpSpPr>
          <p:cNvPr name="Group 37" id="37"/>
          <p:cNvGrpSpPr/>
          <p:nvPr/>
        </p:nvGrpSpPr>
        <p:grpSpPr>
          <a:xfrm rot="0">
            <a:off x="14655104" y="5416369"/>
            <a:ext cx="3118546" cy="4081548"/>
            <a:chOff x="0" y="0"/>
            <a:chExt cx="3525957" cy="4614767"/>
          </a:xfrm>
        </p:grpSpPr>
        <p:sp>
          <p:nvSpPr>
            <p:cNvPr name="Freeform 38" id="38"/>
            <p:cNvSpPr/>
            <p:nvPr/>
          </p:nvSpPr>
          <p:spPr>
            <a:xfrm>
              <a:off x="0" y="0"/>
              <a:ext cx="3525957" cy="4614767"/>
            </a:xfrm>
            <a:custGeom>
              <a:avLst/>
              <a:gdLst/>
              <a:ahLst/>
              <a:cxnLst/>
              <a:rect r="r" b="b" t="t" l="l"/>
              <a:pathLst>
                <a:path h="4614767" w="352595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303030"/>
            </a:solidFill>
          </p:spPr>
        </p:sp>
      </p:grpSp>
      <p:grpSp>
        <p:nvGrpSpPr>
          <p:cNvPr name="Group 39" id="39"/>
          <p:cNvGrpSpPr>
            <a:grpSpLocks noChangeAspect="true"/>
          </p:cNvGrpSpPr>
          <p:nvPr/>
        </p:nvGrpSpPr>
        <p:grpSpPr>
          <a:xfrm rot="0">
            <a:off x="15564260" y="5949553"/>
            <a:ext cx="1301101" cy="1301096"/>
            <a:chOff x="0" y="0"/>
            <a:chExt cx="6350000" cy="6349975"/>
          </a:xfrm>
        </p:grpSpPr>
        <p:sp>
          <p:nvSpPr>
            <p:cNvPr name="Freeform 40" id="4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0" r="0" t="-38889" b="-38889"/>
              </a:stretch>
            </a:blipFill>
          </p:spPr>
        </p:sp>
      </p:grpSp>
      <p:grpSp>
        <p:nvGrpSpPr>
          <p:cNvPr name="Group 41" id="41"/>
          <p:cNvGrpSpPr>
            <a:grpSpLocks noChangeAspect="true"/>
          </p:cNvGrpSpPr>
          <p:nvPr/>
        </p:nvGrpSpPr>
        <p:grpSpPr>
          <a:xfrm rot="0">
            <a:off x="8493666" y="1322266"/>
            <a:ext cx="1301101" cy="1301096"/>
            <a:chOff x="0" y="0"/>
            <a:chExt cx="6350000" cy="6349975"/>
          </a:xfrm>
        </p:grpSpPr>
        <p:sp>
          <p:nvSpPr>
            <p:cNvPr name="Freeform 42" id="4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0" r="0" t="-16666" b="-16666"/>
              </a:stretch>
            </a:blipFill>
          </p:spPr>
        </p:sp>
      </p:grpSp>
      <p:grpSp>
        <p:nvGrpSpPr>
          <p:cNvPr name="Group 43" id="43"/>
          <p:cNvGrpSpPr>
            <a:grpSpLocks noChangeAspect="true"/>
          </p:cNvGrpSpPr>
          <p:nvPr/>
        </p:nvGrpSpPr>
        <p:grpSpPr>
          <a:xfrm rot="0">
            <a:off x="12021348" y="1322266"/>
            <a:ext cx="1301101" cy="1301096"/>
            <a:chOff x="0" y="0"/>
            <a:chExt cx="6350000" cy="6349975"/>
          </a:xfrm>
        </p:grpSpPr>
        <p:sp>
          <p:nvSpPr>
            <p:cNvPr name="Freeform 44" id="4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1666" r="-1666" t="0" b="0"/>
              </a:stretch>
            </a:blipFill>
          </p:spPr>
        </p:sp>
      </p:grpSp>
      <p:grpSp>
        <p:nvGrpSpPr>
          <p:cNvPr name="Group 45" id="45"/>
          <p:cNvGrpSpPr>
            <a:grpSpLocks noChangeAspect="true"/>
          </p:cNvGrpSpPr>
          <p:nvPr/>
        </p:nvGrpSpPr>
        <p:grpSpPr>
          <a:xfrm rot="0">
            <a:off x="15564260" y="1322266"/>
            <a:ext cx="1301101" cy="1301096"/>
            <a:chOff x="0" y="0"/>
            <a:chExt cx="6350000" cy="6349975"/>
          </a:xfrm>
        </p:grpSpPr>
        <p:sp>
          <p:nvSpPr>
            <p:cNvPr name="Freeform 46" id="4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13583" r="-23915" t="0" b="0"/>
              </a:stretch>
            </a:blipFill>
          </p:spPr>
        </p:sp>
      </p:grpSp>
      <p:sp>
        <p:nvSpPr>
          <p:cNvPr name="TextBox 47" id="47"/>
          <p:cNvSpPr txBox="true"/>
          <p:nvPr/>
        </p:nvSpPr>
        <p:spPr>
          <a:xfrm rot="0">
            <a:off x="4084087" y="2709157"/>
            <a:ext cx="3063679" cy="1003272"/>
          </a:xfrm>
          <a:prstGeom prst="rect">
            <a:avLst/>
          </a:prstGeom>
        </p:spPr>
        <p:txBody>
          <a:bodyPr anchor="t" rtlCol="false" tIns="0" lIns="0" bIns="0" rIns="0">
            <a:spAutoFit/>
          </a:bodyPr>
          <a:lstStyle/>
          <a:p>
            <a:pPr algn="ctr" marL="0" indent="0" lvl="0">
              <a:lnSpc>
                <a:spcPts val="4026"/>
              </a:lnSpc>
              <a:spcBef>
                <a:spcPct val="0"/>
              </a:spcBef>
            </a:pPr>
            <a:r>
              <a:rPr lang="en-US" sz="2876" spc="-28">
                <a:solidFill>
                  <a:srgbClr val="F0DFC8"/>
                </a:solidFill>
                <a:latin typeface="Tomorrow Bold"/>
              </a:rPr>
              <a:t>NETHMI AMARASIRI</a:t>
            </a:r>
          </a:p>
        </p:txBody>
      </p:sp>
      <p:sp>
        <p:nvSpPr>
          <p:cNvPr name="TextBox 48" id="48"/>
          <p:cNvSpPr txBox="true"/>
          <p:nvPr/>
        </p:nvSpPr>
        <p:spPr>
          <a:xfrm rot="0">
            <a:off x="4280710" y="4108025"/>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Business </a:t>
            </a:r>
          </a:p>
        </p:txBody>
      </p:sp>
      <p:sp>
        <p:nvSpPr>
          <p:cNvPr name="TextBox 49" id="49"/>
          <p:cNvSpPr txBox="true"/>
          <p:nvPr/>
        </p:nvSpPr>
        <p:spPr>
          <a:xfrm rot="0">
            <a:off x="7818297" y="8737887"/>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Software Engineering</a:t>
            </a:r>
          </a:p>
        </p:txBody>
      </p:sp>
      <p:sp>
        <p:nvSpPr>
          <p:cNvPr name="TextBox 50" id="50"/>
          <p:cNvSpPr txBox="true"/>
          <p:nvPr/>
        </p:nvSpPr>
        <p:spPr>
          <a:xfrm rot="0">
            <a:off x="541783" y="7390468"/>
            <a:ext cx="3063679" cy="1003272"/>
          </a:xfrm>
          <a:prstGeom prst="rect">
            <a:avLst/>
          </a:prstGeom>
        </p:spPr>
        <p:txBody>
          <a:bodyPr anchor="t" rtlCol="false" tIns="0" lIns="0" bIns="0" rIns="0">
            <a:spAutoFit/>
          </a:bodyPr>
          <a:lstStyle/>
          <a:p>
            <a:pPr algn="ctr">
              <a:lnSpc>
                <a:spcPts val="4026"/>
              </a:lnSpc>
            </a:pPr>
            <a:r>
              <a:rPr lang="en-US" sz="2876" spc="-28">
                <a:solidFill>
                  <a:srgbClr val="F0DFC8"/>
                </a:solidFill>
                <a:latin typeface="Tomorrow Bold"/>
              </a:rPr>
              <a:t>RISAN</a:t>
            </a:r>
          </a:p>
          <a:p>
            <a:pPr algn="ctr" marL="0" indent="0" lvl="0">
              <a:lnSpc>
                <a:spcPts val="4026"/>
              </a:lnSpc>
              <a:spcBef>
                <a:spcPct val="0"/>
              </a:spcBef>
            </a:pPr>
            <a:r>
              <a:rPr lang="en-US" sz="2876" spc="-28">
                <a:solidFill>
                  <a:srgbClr val="F0DFC8"/>
                </a:solidFill>
                <a:latin typeface="Tomorrow Bold"/>
              </a:rPr>
              <a:t>YOOSEF</a:t>
            </a:r>
          </a:p>
        </p:txBody>
      </p:sp>
      <p:sp>
        <p:nvSpPr>
          <p:cNvPr name="TextBox 51" id="51"/>
          <p:cNvSpPr txBox="true"/>
          <p:nvPr/>
        </p:nvSpPr>
        <p:spPr>
          <a:xfrm rot="0">
            <a:off x="4077080" y="7390468"/>
            <a:ext cx="3063679" cy="1003272"/>
          </a:xfrm>
          <a:prstGeom prst="rect">
            <a:avLst/>
          </a:prstGeom>
        </p:spPr>
        <p:txBody>
          <a:bodyPr anchor="t" rtlCol="false" tIns="0" lIns="0" bIns="0" rIns="0">
            <a:spAutoFit/>
          </a:bodyPr>
          <a:lstStyle/>
          <a:p>
            <a:pPr algn="ctr">
              <a:lnSpc>
                <a:spcPts val="4026"/>
              </a:lnSpc>
            </a:pPr>
            <a:r>
              <a:rPr lang="en-US" sz="2876" spc="-28">
                <a:solidFill>
                  <a:srgbClr val="F0DFC8"/>
                </a:solidFill>
                <a:latin typeface="Tomorrow Bold"/>
              </a:rPr>
              <a:t>XI</a:t>
            </a:r>
          </a:p>
          <a:p>
            <a:pPr algn="ctr" marL="0" indent="0" lvl="0">
              <a:lnSpc>
                <a:spcPts val="4026"/>
              </a:lnSpc>
              <a:spcBef>
                <a:spcPct val="0"/>
              </a:spcBef>
            </a:pPr>
            <a:r>
              <a:rPr lang="en-US" sz="2876" spc="-28">
                <a:solidFill>
                  <a:srgbClr val="F0DFC8"/>
                </a:solidFill>
                <a:latin typeface="Tomorrow Bold"/>
              </a:rPr>
              <a:t>CHENG</a:t>
            </a:r>
          </a:p>
        </p:txBody>
      </p:sp>
      <p:sp>
        <p:nvSpPr>
          <p:cNvPr name="TextBox 52" id="52"/>
          <p:cNvSpPr txBox="true"/>
          <p:nvPr/>
        </p:nvSpPr>
        <p:spPr>
          <a:xfrm rot="0">
            <a:off x="7608353" y="7390468"/>
            <a:ext cx="3063679" cy="1003272"/>
          </a:xfrm>
          <a:prstGeom prst="rect">
            <a:avLst/>
          </a:prstGeom>
        </p:spPr>
        <p:txBody>
          <a:bodyPr anchor="t" rtlCol="false" tIns="0" lIns="0" bIns="0" rIns="0">
            <a:spAutoFit/>
          </a:bodyPr>
          <a:lstStyle/>
          <a:p>
            <a:pPr algn="ctr">
              <a:lnSpc>
                <a:spcPts val="4026"/>
              </a:lnSpc>
            </a:pPr>
            <a:r>
              <a:rPr lang="en-US" sz="2876" spc="-28">
                <a:solidFill>
                  <a:srgbClr val="F0DFC8"/>
                </a:solidFill>
                <a:latin typeface="Tomorrow Bold"/>
              </a:rPr>
              <a:t>ARITRO </a:t>
            </a:r>
          </a:p>
          <a:p>
            <a:pPr algn="ctr" marL="0" indent="0" lvl="0">
              <a:lnSpc>
                <a:spcPts val="4026"/>
              </a:lnSpc>
              <a:spcBef>
                <a:spcPct val="0"/>
              </a:spcBef>
            </a:pPr>
            <a:r>
              <a:rPr lang="en-US" sz="2876" spc="-28">
                <a:solidFill>
                  <a:srgbClr val="F0DFC8"/>
                </a:solidFill>
                <a:latin typeface="Tomorrow Bold"/>
              </a:rPr>
              <a:t>DUTTA</a:t>
            </a:r>
          </a:p>
        </p:txBody>
      </p:sp>
      <p:sp>
        <p:nvSpPr>
          <p:cNvPr name="TextBox 53" id="53"/>
          <p:cNvSpPr txBox="true"/>
          <p:nvPr/>
        </p:nvSpPr>
        <p:spPr>
          <a:xfrm rot="0">
            <a:off x="11140136" y="7390468"/>
            <a:ext cx="3063679" cy="1003272"/>
          </a:xfrm>
          <a:prstGeom prst="rect">
            <a:avLst/>
          </a:prstGeom>
        </p:spPr>
        <p:txBody>
          <a:bodyPr anchor="t" rtlCol="false" tIns="0" lIns="0" bIns="0" rIns="0">
            <a:spAutoFit/>
          </a:bodyPr>
          <a:lstStyle/>
          <a:p>
            <a:pPr algn="ctr">
              <a:lnSpc>
                <a:spcPts val="4026"/>
              </a:lnSpc>
            </a:pPr>
            <a:r>
              <a:rPr lang="en-US" sz="2876" spc="-28">
                <a:solidFill>
                  <a:srgbClr val="F0DFC8"/>
                </a:solidFill>
                <a:latin typeface="Tomorrow Bold"/>
              </a:rPr>
              <a:t>DAVID</a:t>
            </a:r>
          </a:p>
          <a:p>
            <a:pPr algn="ctr" marL="0" indent="0" lvl="0">
              <a:lnSpc>
                <a:spcPts val="4026"/>
              </a:lnSpc>
              <a:spcBef>
                <a:spcPct val="0"/>
              </a:spcBef>
            </a:pPr>
            <a:r>
              <a:rPr lang="en-US" sz="2876" spc="-28">
                <a:solidFill>
                  <a:srgbClr val="F0DFC8"/>
                </a:solidFill>
                <a:latin typeface="Tomorrow Bold"/>
              </a:rPr>
              <a:t>PU</a:t>
            </a:r>
          </a:p>
        </p:txBody>
      </p:sp>
      <p:sp>
        <p:nvSpPr>
          <p:cNvPr name="TextBox 54" id="54"/>
          <p:cNvSpPr txBox="true"/>
          <p:nvPr/>
        </p:nvSpPr>
        <p:spPr>
          <a:xfrm rot="0">
            <a:off x="14671765" y="7390468"/>
            <a:ext cx="3063679" cy="1003272"/>
          </a:xfrm>
          <a:prstGeom prst="rect">
            <a:avLst/>
          </a:prstGeom>
        </p:spPr>
        <p:txBody>
          <a:bodyPr anchor="t" rtlCol="false" tIns="0" lIns="0" bIns="0" rIns="0">
            <a:spAutoFit/>
          </a:bodyPr>
          <a:lstStyle/>
          <a:p>
            <a:pPr algn="ctr">
              <a:lnSpc>
                <a:spcPts val="4026"/>
              </a:lnSpc>
            </a:pPr>
            <a:r>
              <a:rPr lang="en-US" sz="2876" spc="-28">
                <a:solidFill>
                  <a:srgbClr val="F0DFC8"/>
                </a:solidFill>
                <a:latin typeface="Tomorrow Bold"/>
              </a:rPr>
              <a:t>JUSTIN </a:t>
            </a:r>
          </a:p>
          <a:p>
            <a:pPr algn="ctr" marL="0" indent="0" lvl="0">
              <a:lnSpc>
                <a:spcPts val="4026"/>
              </a:lnSpc>
              <a:spcBef>
                <a:spcPct val="0"/>
              </a:spcBef>
            </a:pPr>
            <a:r>
              <a:rPr lang="en-US" sz="2876" spc="-28">
                <a:solidFill>
                  <a:srgbClr val="F0DFC8"/>
                </a:solidFill>
                <a:latin typeface="Tomorrow Bold"/>
              </a:rPr>
              <a:t>LIMAR</a:t>
            </a:r>
          </a:p>
        </p:txBody>
      </p:sp>
      <p:sp>
        <p:nvSpPr>
          <p:cNvPr name="TextBox 55" id="55"/>
          <p:cNvSpPr txBox="true"/>
          <p:nvPr/>
        </p:nvSpPr>
        <p:spPr>
          <a:xfrm rot="0">
            <a:off x="7612377" y="2709157"/>
            <a:ext cx="3063679" cy="1003272"/>
          </a:xfrm>
          <a:prstGeom prst="rect">
            <a:avLst/>
          </a:prstGeom>
        </p:spPr>
        <p:txBody>
          <a:bodyPr anchor="t" rtlCol="false" tIns="0" lIns="0" bIns="0" rIns="0">
            <a:spAutoFit/>
          </a:bodyPr>
          <a:lstStyle/>
          <a:p>
            <a:pPr algn="ctr">
              <a:lnSpc>
                <a:spcPts val="4026"/>
              </a:lnSpc>
            </a:pPr>
            <a:r>
              <a:rPr lang="en-US" sz="2876" spc="-28">
                <a:solidFill>
                  <a:srgbClr val="F0DFC8"/>
                </a:solidFill>
                <a:latin typeface="Tomorrow Bold"/>
              </a:rPr>
              <a:t>YAWEN </a:t>
            </a:r>
          </a:p>
          <a:p>
            <a:pPr algn="ctr" marL="0" indent="0" lvl="0">
              <a:lnSpc>
                <a:spcPts val="4026"/>
              </a:lnSpc>
              <a:spcBef>
                <a:spcPct val="0"/>
              </a:spcBef>
            </a:pPr>
            <a:r>
              <a:rPr lang="en-US" sz="2876" spc="-28">
                <a:solidFill>
                  <a:srgbClr val="F0DFC8"/>
                </a:solidFill>
                <a:latin typeface="Tomorrow Bold"/>
              </a:rPr>
              <a:t>LIU</a:t>
            </a:r>
          </a:p>
        </p:txBody>
      </p:sp>
      <p:sp>
        <p:nvSpPr>
          <p:cNvPr name="TextBox 56" id="56"/>
          <p:cNvSpPr txBox="true"/>
          <p:nvPr/>
        </p:nvSpPr>
        <p:spPr>
          <a:xfrm rot="0">
            <a:off x="11343688" y="8737887"/>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Pharmaceutical Science</a:t>
            </a:r>
          </a:p>
        </p:txBody>
      </p:sp>
      <p:sp>
        <p:nvSpPr>
          <p:cNvPr name="TextBox 57" id="57"/>
          <p:cNvSpPr txBox="true"/>
          <p:nvPr/>
        </p:nvSpPr>
        <p:spPr>
          <a:xfrm rot="0">
            <a:off x="776437" y="8737887"/>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Biomedical Science</a:t>
            </a:r>
          </a:p>
        </p:txBody>
      </p:sp>
      <p:sp>
        <p:nvSpPr>
          <p:cNvPr name="TextBox 58" id="58"/>
          <p:cNvSpPr txBox="true"/>
          <p:nvPr/>
        </p:nvSpPr>
        <p:spPr>
          <a:xfrm rot="0">
            <a:off x="14888891" y="8737887"/>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Biomedical Science</a:t>
            </a:r>
          </a:p>
        </p:txBody>
      </p:sp>
      <p:sp>
        <p:nvSpPr>
          <p:cNvPr name="TextBox 59" id="59"/>
          <p:cNvSpPr txBox="true"/>
          <p:nvPr/>
        </p:nvSpPr>
        <p:spPr>
          <a:xfrm rot="0">
            <a:off x="4287717" y="8737887"/>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Marketing</a:t>
            </a:r>
          </a:p>
        </p:txBody>
      </p:sp>
      <p:sp>
        <p:nvSpPr>
          <p:cNvPr name="TextBox 60" id="60"/>
          <p:cNvSpPr txBox="true"/>
          <p:nvPr/>
        </p:nvSpPr>
        <p:spPr>
          <a:xfrm rot="0">
            <a:off x="11147674" y="2709157"/>
            <a:ext cx="3063679" cy="1003272"/>
          </a:xfrm>
          <a:prstGeom prst="rect">
            <a:avLst/>
          </a:prstGeom>
        </p:spPr>
        <p:txBody>
          <a:bodyPr anchor="t" rtlCol="false" tIns="0" lIns="0" bIns="0" rIns="0">
            <a:spAutoFit/>
          </a:bodyPr>
          <a:lstStyle/>
          <a:p>
            <a:pPr algn="ctr">
              <a:lnSpc>
                <a:spcPts val="4026"/>
              </a:lnSpc>
            </a:pPr>
            <a:r>
              <a:rPr lang="en-US" sz="2876" spc="-28">
                <a:solidFill>
                  <a:srgbClr val="F0DFC8"/>
                </a:solidFill>
                <a:latin typeface="Tomorrow Bold"/>
              </a:rPr>
              <a:t>EVELYN</a:t>
            </a:r>
          </a:p>
          <a:p>
            <a:pPr algn="ctr" marL="0" indent="0" lvl="0">
              <a:lnSpc>
                <a:spcPts val="4026"/>
              </a:lnSpc>
              <a:spcBef>
                <a:spcPct val="0"/>
              </a:spcBef>
            </a:pPr>
            <a:r>
              <a:rPr lang="en-US" sz="2876" spc="-28">
                <a:solidFill>
                  <a:srgbClr val="F0DFC8"/>
                </a:solidFill>
                <a:latin typeface="Tomorrow Bold"/>
              </a:rPr>
              <a:t>TRAN</a:t>
            </a:r>
          </a:p>
        </p:txBody>
      </p:sp>
      <p:sp>
        <p:nvSpPr>
          <p:cNvPr name="TextBox 61" id="61"/>
          <p:cNvSpPr txBox="true"/>
          <p:nvPr/>
        </p:nvSpPr>
        <p:spPr>
          <a:xfrm rot="0">
            <a:off x="14678416" y="2709157"/>
            <a:ext cx="3063679" cy="1003272"/>
          </a:xfrm>
          <a:prstGeom prst="rect">
            <a:avLst/>
          </a:prstGeom>
        </p:spPr>
        <p:txBody>
          <a:bodyPr anchor="t" rtlCol="false" tIns="0" lIns="0" bIns="0" rIns="0">
            <a:spAutoFit/>
          </a:bodyPr>
          <a:lstStyle/>
          <a:p>
            <a:pPr algn="ctr">
              <a:lnSpc>
                <a:spcPts val="4026"/>
              </a:lnSpc>
            </a:pPr>
            <a:r>
              <a:rPr lang="en-US" sz="2876" spc="-28">
                <a:solidFill>
                  <a:srgbClr val="F0DFC8"/>
                </a:solidFill>
                <a:latin typeface="Tomorrow Bold"/>
              </a:rPr>
              <a:t>RANJIT</a:t>
            </a:r>
          </a:p>
          <a:p>
            <a:pPr algn="ctr" marL="0" indent="0" lvl="0">
              <a:lnSpc>
                <a:spcPts val="4026"/>
              </a:lnSpc>
              <a:spcBef>
                <a:spcPct val="0"/>
              </a:spcBef>
            </a:pPr>
            <a:r>
              <a:rPr lang="en-US" sz="2876" spc="-28">
                <a:solidFill>
                  <a:srgbClr val="F0DFC8"/>
                </a:solidFill>
                <a:latin typeface="Tomorrow Bold"/>
              </a:rPr>
              <a:t>RAJA</a:t>
            </a:r>
          </a:p>
        </p:txBody>
      </p:sp>
      <p:sp>
        <p:nvSpPr>
          <p:cNvPr name="TextBox 62" id="62"/>
          <p:cNvSpPr txBox="true"/>
          <p:nvPr/>
        </p:nvSpPr>
        <p:spPr>
          <a:xfrm rot="0">
            <a:off x="11351303" y="4108025"/>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Law &amp; IT</a:t>
            </a:r>
          </a:p>
        </p:txBody>
      </p:sp>
      <p:sp>
        <p:nvSpPr>
          <p:cNvPr name="TextBox 63" id="63"/>
          <p:cNvSpPr txBox="true"/>
          <p:nvPr/>
        </p:nvSpPr>
        <p:spPr>
          <a:xfrm rot="0">
            <a:off x="14881709" y="4108025"/>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Commerce &amp; IT</a:t>
            </a:r>
          </a:p>
        </p:txBody>
      </p:sp>
      <p:sp>
        <p:nvSpPr>
          <p:cNvPr name="TextBox 64" id="64"/>
          <p:cNvSpPr txBox="true"/>
          <p:nvPr/>
        </p:nvSpPr>
        <p:spPr>
          <a:xfrm rot="0">
            <a:off x="7805667" y="4108025"/>
            <a:ext cx="2656420" cy="351599"/>
          </a:xfrm>
          <a:prstGeom prst="rect">
            <a:avLst/>
          </a:prstGeom>
        </p:spPr>
        <p:txBody>
          <a:bodyPr anchor="t" rtlCol="false" tIns="0" lIns="0" bIns="0" rIns="0">
            <a:spAutoFit/>
          </a:bodyPr>
          <a:lstStyle/>
          <a:p>
            <a:pPr algn="ctr" marL="0" indent="0" lvl="0">
              <a:lnSpc>
                <a:spcPts val="2854"/>
              </a:lnSpc>
              <a:spcBef>
                <a:spcPct val="0"/>
              </a:spcBef>
            </a:pPr>
            <a:r>
              <a:rPr lang="en-US" sz="2038" spc="-20">
                <a:solidFill>
                  <a:srgbClr val="F0DFC8"/>
                </a:solidFill>
                <a:latin typeface="Kollektif"/>
              </a:rPr>
              <a:t>Science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503523" y="1230065"/>
            <a:ext cx="6308404" cy="6308404"/>
          </a:xfrm>
          <a:prstGeom prst="rect">
            <a:avLst/>
          </a:prstGeom>
        </p:spPr>
      </p:pic>
      <p:pic>
        <p:nvPicPr>
          <p:cNvPr name="Picture 3" id="3">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543" t="0" r="3543" b="0"/>
          <a:stretch>
            <a:fillRect/>
          </a:stretch>
        </p:blipFill>
        <p:spPr>
          <a:xfrm flipH="false" flipV="false" rot="0">
            <a:off x="8857946" y="1769190"/>
            <a:ext cx="9298050" cy="5629037"/>
          </a:xfrm>
          <a:prstGeom prst="rect">
            <a:avLst/>
          </a:prstGeom>
        </p:spPr>
      </p:pic>
      <p:sp>
        <p:nvSpPr>
          <p:cNvPr name="TextBox 4" id="4"/>
          <p:cNvSpPr txBox="true"/>
          <p:nvPr/>
        </p:nvSpPr>
        <p:spPr>
          <a:xfrm rot="0">
            <a:off x="1028700" y="8281067"/>
            <a:ext cx="362902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Garet Bold"/>
              </a:rPr>
              <a:t>UNITE</a:t>
            </a:r>
          </a:p>
        </p:txBody>
      </p:sp>
      <p:sp>
        <p:nvSpPr>
          <p:cNvPr name="TextBox 5" id="5"/>
          <p:cNvSpPr txBox="true"/>
          <p:nvPr/>
        </p:nvSpPr>
        <p:spPr>
          <a:xfrm rot="0">
            <a:off x="5453653" y="8281067"/>
            <a:ext cx="4999583"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Garet Bold"/>
              </a:rPr>
              <a:t>GATHER</a:t>
            </a:r>
          </a:p>
        </p:txBody>
      </p:sp>
      <p:sp>
        <p:nvSpPr>
          <p:cNvPr name="TextBox 6" id="6"/>
          <p:cNvSpPr txBox="true"/>
          <p:nvPr/>
        </p:nvSpPr>
        <p:spPr>
          <a:xfrm rot="0">
            <a:off x="11249123" y="8281067"/>
            <a:ext cx="636770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Garet Bold"/>
              </a:rPr>
              <a:t>EMPOWER</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245443" y="6029679"/>
            <a:ext cx="4202152" cy="3619590"/>
            <a:chOff x="0" y="0"/>
            <a:chExt cx="5602869" cy="4826120"/>
          </a:xfrm>
        </p:grpSpPr>
        <p:sp>
          <p:nvSpPr>
            <p:cNvPr name="TextBox 3" id="3"/>
            <p:cNvSpPr txBox="true"/>
            <p:nvPr/>
          </p:nvSpPr>
          <p:spPr>
            <a:xfrm rot="0">
              <a:off x="0" y="-76200"/>
              <a:ext cx="5602869" cy="3367916"/>
            </a:xfrm>
            <a:prstGeom prst="rect">
              <a:avLst/>
            </a:prstGeom>
          </p:spPr>
          <p:txBody>
            <a:bodyPr anchor="t" rtlCol="false" tIns="0" lIns="0" bIns="0" rIns="0">
              <a:spAutoFit/>
            </a:bodyPr>
            <a:lstStyle/>
            <a:p>
              <a:pPr algn="ctr">
                <a:lnSpc>
                  <a:spcPts val="5051"/>
                </a:lnSpc>
              </a:pPr>
              <a:r>
                <a:rPr lang="en-US" sz="3608" spc="144">
                  <a:solidFill>
                    <a:srgbClr val="FFFFFF"/>
                  </a:solidFill>
                  <a:latin typeface="Aileron Regular Bold"/>
                </a:rPr>
                <a:t>Strong community &amp;</a:t>
              </a:r>
            </a:p>
            <a:p>
              <a:pPr algn="ctr">
                <a:lnSpc>
                  <a:spcPts val="5051"/>
                </a:lnSpc>
              </a:pPr>
              <a:r>
                <a:rPr lang="en-US" sz="3608" spc="144">
                  <a:solidFill>
                    <a:srgbClr val="FFFFFF"/>
                  </a:solidFill>
                  <a:latin typeface="Aileron Regular Bold"/>
                </a:rPr>
                <a:t>Measurable Impacts </a:t>
              </a:r>
            </a:p>
          </p:txBody>
        </p:sp>
        <p:sp>
          <p:nvSpPr>
            <p:cNvPr name="TextBox 4" id="4"/>
            <p:cNvSpPr txBox="true"/>
            <p:nvPr/>
          </p:nvSpPr>
          <p:spPr>
            <a:xfrm rot="0">
              <a:off x="0" y="4333686"/>
              <a:ext cx="5602869" cy="492435"/>
            </a:xfrm>
            <a:prstGeom prst="rect">
              <a:avLst/>
            </a:prstGeom>
          </p:spPr>
          <p:txBody>
            <a:bodyPr anchor="t" rtlCol="false" tIns="0" lIns="0" bIns="0" rIns="0">
              <a:spAutoFit/>
            </a:bodyPr>
            <a:lstStyle/>
            <a:p>
              <a:pPr algn="ctr">
                <a:lnSpc>
                  <a:spcPts val="3012"/>
                </a:lnSpc>
              </a:pPr>
            </a:p>
          </p:txBody>
        </p:sp>
      </p:grpSp>
      <p:grpSp>
        <p:nvGrpSpPr>
          <p:cNvPr name="Group 5" id="5"/>
          <p:cNvGrpSpPr/>
          <p:nvPr/>
        </p:nvGrpSpPr>
        <p:grpSpPr>
          <a:xfrm rot="5400000">
            <a:off x="3866761" y="6744034"/>
            <a:ext cx="1414854" cy="581662"/>
            <a:chOff x="0" y="0"/>
            <a:chExt cx="10490033" cy="4699000"/>
          </a:xfrm>
        </p:grpSpPr>
        <p:sp>
          <p:nvSpPr>
            <p:cNvPr name="Freeform 6" id="6"/>
            <p:cNvSpPr/>
            <p:nvPr/>
          </p:nvSpPr>
          <p:spPr>
            <a:xfrm>
              <a:off x="327533" y="113538"/>
              <a:ext cx="9798645" cy="4568952"/>
            </a:xfrm>
            <a:custGeom>
              <a:avLst/>
              <a:gdLst/>
              <a:ahLst/>
              <a:cxnLst/>
              <a:rect r="r" b="b" t="t" l="l"/>
              <a:pathLst>
                <a:path h="4568952" w="9798645">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FFFFFF"/>
            </a:solidFill>
          </p:spPr>
        </p:sp>
      </p:grpSp>
      <p:sp>
        <p:nvSpPr>
          <p:cNvPr name="AutoShape 7" id="7"/>
          <p:cNvSpPr/>
          <p:nvPr/>
        </p:nvSpPr>
        <p:spPr>
          <a:xfrm rot="-5400000">
            <a:off x="5639468" y="6523711"/>
            <a:ext cx="24783" cy="1601008"/>
          </a:xfrm>
          <a:prstGeom prst="rect">
            <a:avLst/>
          </a:prstGeom>
          <a:solidFill>
            <a:srgbClr val="FFFFFF"/>
          </a:solidFill>
        </p:spPr>
      </p:sp>
      <p:grpSp>
        <p:nvGrpSpPr>
          <p:cNvPr name="Group 8" id="8"/>
          <p:cNvGrpSpPr/>
          <p:nvPr/>
        </p:nvGrpSpPr>
        <p:grpSpPr>
          <a:xfrm rot="-5400000">
            <a:off x="13277623" y="3500699"/>
            <a:ext cx="1414854" cy="581662"/>
            <a:chOff x="0" y="0"/>
            <a:chExt cx="10490033" cy="4699000"/>
          </a:xfrm>
        </p:grpSpPr>
        <p:sp>
          <p:nvSpPr>
            <p:cNvPr name="Freeform 9" id="9"/>
            <p:cNvSpPr/>
            <p:nvPr/>
          </p:nvSpPr>
          <p:spPr>
            <a:xfrm>
              <a:off x="327533" y="113538"/>
              <a:ext cx="9798645" cy="4568952"/>
            </a:xfrm>
            <a:custGeom>
              <a:avLst/>
              <a:gdLst/>
              <a:ahLst/>
              <a:cxnLst/>
              <a:rect r="r" b="b" t="t" l="l"/>
              <a:pathLst>
                <a:path h="4568952" w="9798645">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FFFFFF"/>
            </a:solidFill>
          </p:spPr>
        </p:sp>
      </p:grpSp>
      <p:sp>
        <p:nvSpPr>
          <p:cNvPr name="AutoShape 10" id="10"/>
          <p:cNvSpPr/>
          <p:nvPr/>
        </p:nvSpPr>
        <p:spPr>
          <a:xfrm rot="5400000">
            <a:off x="12917346" y="2978635"/>
            <a:ext cx="24783" cy="1601008"/>
          </a:xfrm>
          <a:prstGeom prst="rect">
            <a:avLst/>
          </a:prstGeom>
          <a:solidFill>
            <a:srgbClr val="FFFFFF"/>
          </a:solidFill>
        </p:spPr>
      </p:sp>
      <p:grpSp>
        <p:nvGrpSpPr>
          <p:cNvPr name="Group 11" id="11"/>
          <p:cNvGrpSpPr/>
          <p:nvPr/>
        </p:nvGrpSpPr>
        <p:grpSpPr>
          <a:xfrm rot="0">
            <a:off x="549832" y="3364908"/>
            <a:ext cx="4024356" cy="3669957"/>
            <a:chOff x="0" y="0"/>
            <a:chExt cx="5365808" cy="4893275"/>
          </a:xfrm>
        </p:grpSpPr>
        <p:sp>
          <p:nvSpPr>
            <p:cNvPr name="TextBox 12" id="12"/>
            <p:cNvSpPr txBox="true"/>
            <p:nvPr/>
          </p:nvSpPr>
          <p:spPr>
            <a:xfrm rot="0">
              <a:off x="0" y="-76200"/>
              <a:ext cx="5365808" cy="1661021"/>
            </a:xfrm>
            <a:prstGeom prst="rect">
              <a:avLst/>
            </a:prstGeom>
          </p:spPr>
          <p:txBody>
            <a:bodyPr anchor="t" rtlCol="false" tIns="0" lIns="0" bIns="0" rIns="0">
              <a:spAutoFit/>
            </a:bodyPr>
            <a:lstStyle/>
            <a:p>
              <a:pPr algn="ctr">
                <a:lnSpc>
                  <a:spcPts val="5048"/>
                </a:lnSpc>
              </a:pPr>
              <a:r>
                <a:rPr lang="en-US" sz="3606" spc="144">
                  <a:solidFill>
                    <a:srgbClr val="FFFFFF"/>
                  </a:solidFill>
                  <a:latin typeface="Aileron Regular Bold"/>
                </a:rPr>
                <a:t>Results for 17 SDGs</a:t>
              </a:r>
            </a:p>
          </p:txBody>
        </p:sp>
        <p:sp>
          <p:nvSpPr>
            <p:cNvPr name="TextBox 13" id="13"/>
            <p:cNvSpPr txBox="true"/>
            <p:nvPr/>
          </p:nvSpPr>
          <p:spPr>
            <a:xfrm rot="0">
              <a:off x="0" y="1887795"/>
              <a:ext cx="5365808" cy="805490"/>
            </a:xfrm>
            <a:prstGeom prst="rect">
              <a:avLst/>
            </a:prstGeom>
          </p:spPr>
          <p:txBody>
            <a:bodyPr anchor="t" rtlCol="false" tIns="0" lIns="0" bIns="0" rIns="0">
              <a:spAutoFit/>
            </a:bodyPr>
            <a:lstStyle/>
            <a:p>
              <a:pPr algn="ctr">
                <a:lnSpc>
                  <a:spcPts val="5048"/>
                </a:lnSpc>
              </a:pPr>
            </a:p>
          </p:txBody>
        </p:sp>
        <p:sp>
          <p:nvSpPr>
            <p:cNvPr name="TextBox 14" id="14"/>
            <p:cNvSpPr txBox="true"/>
            <p:nvPr/>
          </p:nvSpPr>
          <p:spPr>
            <a:xfrm rot="0">
              <a:off x="0" y="2990847"/>
              <a:ext cx="5365808" cy="805490"/>
            </a:xfrm>
            <a:prstGeom prst="rect">
              <a:avLst/>
            </a:prstGeom>
          </p:spPr>
          <p:txBody>
            <a:bodyPr anchor="t" rtlCol="false" tIns="0" lIns="0" bIns="0" rIns="0">
              <a:spAutoFit/>
            </a:bodyPr>
            <a:lstStyle/>
            <a:p>
              <a:pPr algn="ctr">
                <a:lnSpc>
                  <a:spcPts val="5048"/>
                </a:lnSpc>
              </a:pPr>
            </a:p>
          </p:txBody>
        </p:sp>
        <p:sp>
          <p:nvSpPr>
            <p:cNvPr name="TextBox 15" id="15"/>
            <p:cNvSpPr txBox="true"/>
            <p:nvPr/>
          </p:nvSpPr>
          <p:spPr>
            <a:xfrm rot="0">
              <a:off x="0" y="4087786"/>
              <a:ext cx="5365808" cy="805490"/>
            </a:xfrm>
            <a:prstGeom prst="rect">
              <a:avLst/>
            </a:prstGeom>
          </p:spPr>
          <p:txBody>
            <a:bodyPr anchor="t" rtlCol="false" tIns="0" lIns="0" bIns="0" rIns="0">
              <a:spAutoFit/>
            </a:bodyPr>
            <a:lstStyle/>
            <a:p>
              <a:pPr algn="ctr">
                <a:lnSpc>
                  <a:spcPts val="5048"/>
                </a:lnSpc>
              </a:pPr>
            </a:p>
          </p:txBody>
        </p:sp>
      </p:grpSp>
      <p:grpSp>
        <p:nvGrpSpPr>
          <p:cNvPr name="Group 16" id="16"/>
          <p:cNvGrpSpPr/>
          <p:nvPr/>
        </p:nvGrpSpPr>
        <p:grpSpPr>
          <a:xfrm rot="5400000">
            <a:off x="3866761" y="3517312"/>
            <a:ext cx="1414854" cy="581662"/>
            <a:chOff x="0" y="0"/>
            <a:chExt cx="10490033" cy="4699000"/>
          </a:xfrm>
        </p:grpSpPr>
        <p:sp>
          <p:nvSpPr>
            <p:cNvPr name="Freeform 17" id="17"/>
            <p:cNvSpPr/>
            <p:nvPr/>
          </p:nvSpPr>
          <p:spPr>
            <a:xfrm>
              <a:off x="327533" y="113538"/>
              <a:ext cx="9798645" cy="4568952"/>
            </a:xfrm>
            <a:custGeom>
              <a:avLst/>
              <a:gdLst/>
              <a:ahLst/>
              <a:cxnLst/>
              <a:rect r="r" b="b" t="t" l="l"/>
              <a:pathLst>
                <a:path h="4568952" w="9798645">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FFFFFF"/>
            </a:solidFill>
          </p:spPr>
        </p:sp>
      </p:grpSp>
      <p:sp>
        <p:nvSpPr>
          <p:cNvPr name="AutoShape 18" id="18"/>
          <p:cNvSpPr/>
          <p:nvPr/>
        </p:nvSpPr>
        <p:spPr>
          <a:xfrm rot="-5400000">
            <a:off x="5639468" y="2978635"/>
            <a:ext cx="24783" cy="1601008"/>
          </a:xfrm>
          <a:prstGeom prst="rect">
            <a:avLst/>
          </a:prstGeom>
          <a:solidFill>
            <a:srgbClr val="FFFFFF"/>
          </a:solidFill>
        </p:spPr>
      </p:sp>
      <p:grpSp>
        <p:nvGrpSpPr>
          <p:cNvPr name="Group 19" id="19"/>
          <p:cNvGrpSpPr/>
          <p:nvPr/>
        </p:nvGrpSpPr>
        <p:grpSpPr>
          <a:xfrm rot="0">
            <a:off x="5704980" y="1995841"/>
            <a:ext cx="7152363" cy="7508611"/>
            <a:chOff x="0" y="0"/>
            <a:chExt cx="9536484" cy="10011481"/>
          </a:xfrm>
        </p:grpSpPr>
        <p:sp>
          <p:nvSpPr>
            <p:cNvPr name="TextBox 20" id="20"/>
            <p:cNvSpPr txBox="true"/>
            <p:nvPr/>
          </p:nvSpPr>
          <p:spPr>
            <a:xfrm rot="0">
              <a:off x="8842187" y="1684664"/>
              <a:ext cx="694297" cy="669259"/>
            </a:xfrm>
            <a:prstGeom prst="rect">
              <a:avLst/>
            </a:prstGeom>
          </p:spPr>
          <p:txBody>
            <a:bodyPr anchor="t" rtlCol="false" tIns="0" lIns="0" bIns="0" rIns="0">
              <a:spAutoFit/>
            </a:bodyPr>
            <a:lstStyle/>
            <a:p>
              <a:pPr algn="ctr">
                <a:lnSpc>
                  <a:spcPts val="2024"/>
                </a:lnSpc>
              </a:pPr>
              <a:r>
                <a:rPr lang="en-US" sz="1445">
                  <a:solidFill>
                    <a:srgbClr val="191919"/>
                  </a:solidFill>
                  <a:latin typeface="Arimo"/>
                </a:rPr>
                <a:t>Item 1</a:t>
              </a:r>
            </a:p>
            <a:p>
              <a:pPr algn="ctr">
                <a:lnSpc>
                  <a:spcPts val="2024"/>
                </a:lnSpc>
              </a:pPr>
              <a:r>
                <a:rPr lang="en-US" sz="1445">
                  <a:solidFill>
                    <a:srgbClr val="191919"/>
                  </a:solidFill>
                  <a:latin typeface="Arimo"/>
                </a:rPr>
                <a:t>33.3%</a:t>
              </a:r>
            </a:p>
          </p:txBody>
        </p:sp>
        <p:sp>
          <p:nvSpPr>
            <p:cNvPr name="TextBox 21" id="21"/>
            <p:cNvSpPr txBox="true"/>
            <p:nvPr/>
          </p:nvSpPr>
          <p:spPr>
            <a:xfrm rot="0">
              <a:off x="4421093" y="9342222"/>
              <a:ext cx="694297" cy="669259"/>
            </a:xfrm>
            <a:prstGeom prst="rect">
              <a:avLst/>
            </a:prstGeom>
          </p:spPr>
          <p:txBody>
            <a:bodyPr anchor="t" rtlCol="false" tIns="0" lIns="0" bIns="0" rIns="0">
              <a:spAutoFit/>
            </a:bodyPr>
            <a:lstStyle/>
            <a:p>
              <a:pPr algn="ctr">
                <a:lnSpc>
                  <a:spcPts val="2024"/>
                </a:lnSpc>
              </a:pPr>
              <a:r>
                <a:rPr lang="en-US" sz="1445">
                  <a:solidFill>
                    <a:srgbClr val="191919"/>
                  </a:solidFill>
                  <a:latin typeface="Arimo"/>
                </a:rPr>
                <a:t>Item 2</a:t>
              </a:r>
            </a:p>
            <a:p>
              <a:pPr algn="ctr">
                <a:lnSpc>
                  <a:spcPts val="2024"/>
                </a:lnSpc>
              </a:pPr>
              <a:r>
                <a:rPr lang="en-US" sz="1445">
                  <a:solidFill>
                    <a:srgbClr val="191919"/>
                  </a:solidFill>
                  <a:latin typeface="Arimo"/>
                </a:rPr>
                <a:t>33.3%</a:t>
              </a:r>
            </a:p>
          </p:txBody>
        </p:sp>
        <p:sp>
          <p:nvSpPr>
            <p:cNvPr name="TextBox 22" id="22"/>
            <p:cNvSpPr txBox="true"/>
            <p:nvPr/>
          </p:nvSpPr>
          <p:spPr>
            <a:xfrm rot="0">
              <a:off x="0" y="1684664"/>
              <a:ext cx="694297" cy="669259"/>
            </a:xfrm>
            <a:prstGeom prst="rect">
              <a:avLst/>
            </a:prstGeom>
          </p:spPr>
          <p:txBody>
            <a:bodyPr anchor="t" rtlCol="false" tIns="0" lIns="0" bIns="0" rIns="0">
              <a:spAutoFit/>
            </a:bodyPr>
            <a:lstStyle/>
            <a:p>
              <a:pPr algn="ctr">
                <a:lnSpc>
                  <a:spcPts val="2024"/>
                </a:lnSpc>
              </a:pPr>
              <a:r>
                <a:rPr lang="en-US" sz="1445">
                  <a:solidFill>
                    <a:srgbClr val="191919"/>
                  </a:solidFill>
                  <a:latin typeface="Arimo"/>
                </a:rPr>
                <a:t>Item 3</a:t>
              </a:r>
            </a:p>
            <a:p>
              <a:pPr algn="ctr">
                <a:lnSpc>
                  <a:spcPts val="2024"/>
                </a:lnSpc>
              </a:pPr>
              <a:r>
                <a:rPr lang="en-US" sz="1445">
                  <a:solidFill>
                    <a:srgbClr val="191919"/>
                  </a:solidFill>
                  <a:latin typeface="Arimo"/>
                </a:rPr>
                <a:t>33.3%</a:t>
              </a:r>
            </a:p>
          </p:txBody>
        </p:sp>
        <p:grpSp>
          <p:nvGrpSpPr>
            <p:cNvPr name="Group 23" id="23"/>
            <p:cNvGrpSpPr>
              <a:grpSpLocks noChangeAspect="true"/>
            </p:cNvGrpSpPr>
            <p:nvPr/>
          </p:nvGrpSpPr>
          <p:grpSpPr>
            <a:xfrm rot="0">
              <a:off x="177380" y="0"/>
              <a:ext cx="9181725" cy="9181725"/>
              <a:chOff x="0" y="0"/>
              <a:chExt cx="2540000" cy="2540000"/>
            </a:xfrm>
          </p:grpSpPr>
          <p:sp>
            <p:nvSpPr>
              <p:cNvPr name="Freeform 24" id="24"/>
              <p:cNvSpPr/>
              <p:nvPr/>
            </p:nvSpPr>
            <p:spPr>
              <a:xfrm>
                <a:off x="1270000" y="0"/>
                <a:ext cx="1337786" cy="1959176"/>
              </a:xfrm>
              <a:custGeom>
                <a:avLst/>
                <a:gdLst/>
                <a:ahLst/>
                <a:cxnLst/>
                <a:rect r="r" b="b" t="t" l="l"/>
                <a:pathLst>
                  <a:path h="1959176" w="1337786">
                    <a:moveTo>
                      <a:pt x="0" y="0"/>
                    </a:moveTo>
                    <a:lnTo>
                      <a:pt x="0" y="0"/>
                    </a:lnTo>
                    <a:cubicBezTo>
                      <a:pt x="465090" y="0"/>
                      <a:pt x="892978" y="254225"/>
                      <a:pt x="1115382" y="662692"/>
                    </a:cubicBezTo>
                    <a:cubicBezTo>
                      <a:pt x="1337786" y="1071159"/>
                      <a:pt x="1319126" y="1568522"/>
                      <a:pt x="1066741" y="1959176"/>
                    </a:cubicBezTo>
                    <a:lnTo>
                      <a:pt x="0" y="1270000"/>
                    </a:lnTo>
                    <a:close/>
                  </a:path>
                </a:pathLst>
              </a:custGeom>
              <a:solidFill>
                <a:srgbClr val="FF66C4"/>
              </a:solidFill>
            </p:spPr>
          </p:sp>
          <p:sp>
            <p:nvSpPr>
              <p:cNvPr name="Freeform 25" id="25"/>
              <p:cNvSpPr/>
              <p:nvPr/>
            </p:nvSpPr>
            <p:spPr>
              <a:xfrm>
                <a:off x="139785" y="1270000"/>
                <a:ext cx="2230067" cy="1281229"/>
              </a:xfrm>
              <a:custGeom>
                <a:avLst/>
                <a:gdLst/>
                <a:ahLst/>
                <a:cxnLst/>
                <a:rect r="r" b="b" t="t" l="l"/>
                <a:pathLst>
                  <a:path h="1281229" w="2230067">
                    <a:moveTo>
                      <a:pt x="2230067" y="635000"/>
                    </a:moveTo>
                    <a:cubicBezTo>
                      <a:pt x="1997522" y="1037779"/>
                      <a:pt x="1563413" y="1281229"/>
                      <a:pt x="1098468" y="1269603"/>
                    </a:cubicBezTo>
                    <a:cubicBezTo>
                      <a:pt x="633524" y="1257977"/>
                      <a:pt x="212124" y="993135"/>
                      <a:pt x="0" y="579237"/>
                    </a:cubicBezTo>
                    <a:lnTo>
                      <a:pt x="1130215" y="0"/>
                    </a:lnTo>
                    <a:close/>
                  </a:path>
                </a:pathLst>
              </a:custGeom>
              <a:solidFill>
                <a:srgbClr val="C651B7"/>
              </a:solidFill>
            </p:spPr>
          </p:sp>
          <p:sp>
            <p:nvSpPr>
              <p:cNvPr name="Freeform 26" id="26"/>
              <p:cNvSpPr/>
              <p:nvPr/>
            </p:nvSpPr>
            <p:spPr>
              <a:xfrm>
                <a:off x="-56717" y="0"/>
                <a:ext cx="1326717" cy="1905000"/>
              </a:xfrm>
              <a:custGeom>
                <a:avLst/>
                <a:gdLst/>
                <a:ahLst/>
                <a:cxnLst/>
                <a:rect r="r" b="b" t="t" l="l"/>
                <a:pathLst>
                  <a:path h="1905000" w="1326717">
                    <a:moveTo>
                      <a:pt x="226865" y="1905000"/>
                    </a:moveTo>
                    <a:cubicBezTo>
                      <a:pt x="12" y="1512080"/>
                      <a:pt x="0" y="1027986"/>
                      <a:pt x="226833" y="635055"/>
                    </a:cubicBezTo>
                    <a:cubicBezTo>
                      <a:pt x="453666" y="242124"/>
                      <a:pt x="872885" y="45"/>
                      <a:pt x="1326590" y="0"/>
                    </a:cubicBezTo>
                    <a:lnTo>
                      <a:pt x="1326717" y="1270000"/>
                    </a:lnTo>
                    <a:close/>
                  </a:path>
                </a:pathLst>
              </a:custGeom>
              <a:solidFill>
                <a:srgbClr val="8B40A5"/>
              </a:solidFill>
            </p:spPr>
          </p:sp>
        </p:grpSp>
      </p:grpSp>
      <p:pic>
        <p:nvPicPr>
          <p:cNvPr name="Picture 27" id="2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859805" y="3017631"/>
            <a:ext cx="4842713" cy="4842713"/>
          </a:xfrm>
          <a:prstGeom prst="rect">
            <a:avLst/>
          </a:prstGeom>
        </p:spPr>
      </p:pic>
      <p:grpSp>
        <p:nvGrpSpPr>
          <p:cNvPr name="Group 28" id="28"/>
          <p:cNvGrpSpPr>
            <a:grpSpLocks noChangeAspect="true"/>
          </p:cNvGrpSpPr>
          <p:nvPr/>
        </p:nvGrpSpPr>
        <p:grpSpPr>
          <a:xfrm rot="0">
            <a:off x="8943938" y="7834937"/>
            <a:ext cx="674447" cy="453477"/>
            <a:chOff x="0" y="0"/>
            <a:chExt cx="1930400" cy="1297940"/>
          </a:xfrm>
        </p:grpSpPr>
        <p:sp>
          <p:nvSpPr>
            <p:cNvPr name="Freeform 29" id="2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nvGrpSpPr>
          <p:cNvPr name="Group 30" id="30"/>
          <p:cNvGrpSpPr>
            <a:grpSpLocks noChangeAspect="true"/>
          </p:cNvGrpSpPr>
          <p:nvPr/>
        </p:nvGrpSpPr>
        <p:grpSpPr>
          <a:xfrm rot="-10800000">
            <a:off x="8943938" y="2647240"/>
            <a:ext cx="674447" cy="453477"/>
            <a:chOff x="0" y="0"/>
            <a:chExt cx="1930400" cy="1297940"/>
          </a:xfrm>
        </p:grpSpPr>
        <p:sp>
          <p:nvSpPr>
            <p:cNvPr name="Freeform 31" id="3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nvGrpSpPr>
          <p:cNvPr name="Group 32" id="32"/>
          <p:cNvGrpSpPr>
            <a:grpSpLocks noChangeAspect="true"/>
          </p:cNvGrpSpPr>
          <p:nvPr/>
        </p:nvGrpSpPr>
        <p:grpSpPr>
          <a:xfrm rot="-5400000">
            <a:off x="11541219" y="5212249"/>
            <a:ext cx="674447" cy="453477"/>
            <a:chOff x="0" y="0"/>
            <a:chExt cx="1930400" cy="1297940"/>
          </a:xfrm>
        </p:grpSpPr>
        <p:sp>
          <p:nvSpPr>
            <p:cNvPr name="Freeform 33" id="3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nvGrpSpPr>
          <p:cNvPr name="Group 34" id="34"/>
          <p:cNvGrpSpPr>
            <a:grpSpLocks noChangeAspect="true"/>
          </p:cNvGrpSpPr>
          <p:nvPr/>
        </p:nvGrpSpPr>
        <p:grpSpPr>
          <a:xfrm rot="5400000">
            <a:off x="6346657" y="5212249"/>
            <a:ext cx="674447" cy="453477"/>
            <a:chOff x="0" y="0"/>
            <a:chExt cx="1930400" cy="1297940"/>
          </a:xfrm>
        </p:grpSpPr>
        <p:sp>
          <p:nvSpPr>
            <p:cNvPr name="Freeform 35" id="35"/>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pic>
        <p:nvPicPr>
          <p:cNvPr name="Picture 36" id="36"/>
          <p:cNvPicPr>
            <a:picLocks noChangeAspect="true"/>
          </p:cNvPicPr>
          <p:nvPr/>
        </p:nvPicPr>
        <p:blipFill>
          <a:blip r:embed="rId5"/>
          <a:srcRect l="0" t="0" r="0" b="0"/>
          <a:stretch>
            <a:fillRect/>
          </a:stretch>
        </p:blipFill>
        <p:spPr>
          <a:xfrm flipH="false" flipV="false" rot="0">
            <a:off x="5294646" y="1500154"/>
            <a:ext cx="7957241" cy="7877668"/>
          </a:xfrm>
          <a:prstGeom prst="rect">
            <a:avLst/>
          </a:prstGeom>
        </p:spPr>
      </p:pic>
      <p:grpSp>
        <p:nvGrpSpPr>
          <p:cNvPr name="Group 37" id="37"/>
          <p:cNvGrpSpPr/>
          <p:nvPr/>
        </p:nvGrpSpPr>
        <p:grpSpPr>
          <a:xfrm rot="0">
            <a:off x="14552106" y="2873978"/>
            <a:ext cx="3992423" cy="3488461"/>
            <a:chOff x="0" y="0"/>
            <a:chExt cx="5323231" cy="4651282"/>
          </a:xfrm>
        </p:grpSpPr>
        <p:sp>
          <p:nvSpPr>
            <p:cNvPr name="TextBox 38" id="38"/>
            <p:cNvSpPr txBox="true"/>
            <p:nvPr/>
          </p:nvSpPr>
          <p:spPr>
            <a:xfrm rot="0">
              <a:off x="0" y="-66675"/>
              <a:ext cx="5323231" cy="2424126"/>
            </a:xfrm>
            <a:prstGeom prst="rect">
              <a:avLst/>
            </a:prstGeom>
          </p:spPr>
          <p:txBody>
            <a:bodyPr anchor="t" rtlCol="false" tIns="0" lIns="0" bIns="0" rIns="0">
              <a:spAutoFit/>
            </a:bodyPr>
            <a:lstStyle/>
            <a:p>
              <a:pPr algn="just">
                <a:lnSpc>
                  <a:spcPts val="4921"/>
                </a:lnSpc>
              </a:pPr>
              <a:r>
                <a:rPr lang="en-US" sz="3515" spc="140">
                  <a:solidFill>
                    <a:srgbClr val="FFFFFF"/>
                  </a:solidFill>
                  <a:latin typeface="Aileron Regular Bold"/>
                </a:rPr>
                <a:t>Students</a:t>
              </a:r>
            </a:p>
            <a:p>
              <a:pPr>
                <a:lnSpc>
                  <a:spcPts val="4921"/>
                </a:lnSpc>
              </a:pPr>
              <a:r>
                <a:rPr lang="en-US" sz="3515" spc="140">
                  <a:solidFill>
                    <a:srgbClr val="FFFFFF"/>
                  </a:solidFill>
                  <a:latin typeface="Aileron Regular Bold"/>
                </a:rPr>
                <a:t>Universities</a:t>
              </a:r>
            </a:p>
            <a:p>
              <a:pPr>
                <a:lnSpc>
                  <a:spcPts val="4921"/>
                </a:lnSpc>
              </a:pPr>
              <a:r>
                <a:rPr lang="en-US" sz="3515" spc="140">
                  <a:solidFill>
                    <a:srgbClr val="FFFFFF"/>
                  </a:solidFill>
                  <a:latin typeface="Aileron Regular Bold"/>
                </a:rPr>
                <a:t>Good Empire</a:t>
              </a:r>
            </a:p>
          </p:txBody>
        </p:sp>
        <p:sp>
          <p:nvSpPr>
            <p:cNvPr name="TextBox 39" id="39"/>
            <p:cNvSpPr txBox="true"/>
            <p:nvPr/>
          </p:nvSpPr>
          <p:spPr>
            <a:xfrm rot="0">
              <a:off x="0" y="4158847"/>
              <a:ext cx="5323231" cy="492435"/>
            </a:xfrm>
            <a:prstGeom prst="rect">
              <a:avLst/>
            </a:prstGeom>
          </p:spPr>
          <p:txBody>
            <a:bodyPr anchor="t" rtlCol="false" tIns="0" lIns="0" bIns="0" rIns="0">
              <a:spAutoFit/>
            </a:bodyPr>
            <a:lstStyle/>
            <a:p>
              <a:pPr algn="ctr">
                <a:lnSpc>
                  <a:spcPts val="3012"/>
                </a:lnSpc>
              </a:pPr>
            </a:p>
          </p:txBody>
        </p:sp>
      </p:grpSp>
      <p:sp>
        <p:nvSpPr>
          <p:cNvPr name="TextBox 40" id="40"/>
          <p:cNvSpPr txBox="true"/>
          <p:nvPr/>
        </p:nvSpPr>
        <p:spPr>
          <a:xfrm rot="-3193413">
            <a:off x="6001962" y="3361446"/>
            <a:ext cx="1998805" cy="590782"/>
          </a:xfrm>
          <a:prstGeom prst="rect">
            <a:avLst/>
          </a:prstGeom>
        </p:spPr>
        <p:txBody>
          <a:bodyPr anchor="t" rtlCol="false" tIns="0" lIns="0" bIns="0" rIns="0">
            <a:spAutoFit/>
          </a:bodyPr>
          <a:lstStyle/>
          <a:p>
            <a:pPr algn="ctr">
              <a:lnSpc>
                <a:spcPts val="4747"/>
              </a:lnSpc>
            </a:pPr>
            <a:r>
              <a:rPr lang="en-US" sz="3391" spc="135">
                <a:solidFill>
                  <a:srgbClr val="FFFFFF"/>
                </a:solidFill>
                <a:latin typeface="Aileron Regular Bold"/>
              </a:rPr>
              <a:t>WHY</a:t>
            </a:r>
          </a:p>
        </p:txBody>
      </p:sp>
      <p:sp>
        <p:nvSpPr>
          <p:cNvPr name="TextBox 41" id="41"/>
          <p:cNvSpPr txBox="true"/>
          <p:nvPr/>
        </p:nvSpPr>
        <p:spPr>
          <a:xfrm rot="2974528">
            <a:off x="10387059" y="3203036"/>
            <a:ext cx="1998805" cy="590782"/>
          </a:xfrm>
          <a:prstGeom prst="rect">
            <a:avLst/>
          </a:prstGeom>
        </p:spPr>
        <p:txBody>
          <a:bodyPr anchor="t" rtlCol="false" tIns="0" lIns="0" bIns="0" rIns="0">
            <a:spAutoFit/>
          </a:bodyPr>
          <a:lstStyle/>
          <a:p>
            <a:pPr algn="ctr">
              <a:lnSpc>
                <a:spcPts val="4747"/>
              </a:lnSpc>
            </a:pPr>
            <a:r>
              <a:rPr lang="en-US" sz="3391" spc="135">
                <a:solidFill>
                  <a:srgbClr val="FFFFFF"/>
                </a:solidFill>
                <a:latin typeface="Aileron Regular Bold"/>
              </a:rPr>
              <a:t>WHO</a:t>
            </a:r>
          </a:p>
        </p:txBody>
      </p:sp>
      <p:sp>
        <p:nvSpPr>
          <p:cNvPr name="TextBox 42" id="42"/>
          <p:cNvSpPr txBox="true"/>
          <p:nvPr/>
        </p:nvSpPr>
        <p:spPr>
          <a:xfrm rot="0">
            <a:off x="8281759" y="8212214"/>
            <a:ext cx="1998805" cy="590753"/>
          </a:xfrm>
          <a:prstGeom prst="rect">
            <a:avLst/>
          </a:prstGeom>
        </p:spPr>
        <p:txBody>
          <a:bodyPr anchor="t" rtlCol="false" tIns="0" lIns="0" bIns="0" rIns="0">
            <a:spAutoFit/>
          </a:bodyPr>
          <a:lstStyle/>
          <a:p>
            <a:pPr algn="ctr">
              <a:lnSpc>
                <a:spcPts val="4749"/>
              </a:lnSpc>
            </a:pPr>
            <a:r>
              <a:rPr lang="en-US" sz="3392" spc="135">
                <a:solidFill>
                  <a:srgbClr val="FFFFFF"/>
                </a:solidFill>
                <a:latin typeface="Aileron Regular Bold"/>
              </a:rPr>
              <a:t>HOW</a:t>
            </a:r>
          </a:p>
        </p:txBody>
      </p:sp>
      <p:sp>
        <p:nvSpPr>
          <p:cNvPr name="TextBox 43" id="43"/>
          <p:cNvSpPr txBox="true"/>
          <p:nvPr/>
        </p:nvSpPr>
        <p:spPr>
          <a:xfrm rot="0">
            <a:off x="7429402" y="4128641"/>
            <a:ext cx="3830553" cy="2640273"/>
          </a:xfrm>
          <a:prstGeom prst="rect">
            <a:avLst/>
          </a:prstGeom>
        </p:spPr>
        <p:txBody>
          <a:bodyPr anchor="t" rtlCol="false" tIns="0" lIns="0" bIns="0" rIns="0">
            <a:spAutoFit/>
          </a:bodyPr>
          <a:lstStyle/>
          <a:p>
            <a:pPr algn="ctr" marL="0" indent="0" lvl="0">
              <a:lnSpc>
                <a:spcPts val="4228"/>
              </a:lnSpc>
              <a:spcBef>
                <a:spcPct val="0"/>
              </a:spcBef>
            </a:pPr>
            <a:r>
              <a:rPr lang="en-US" sz="3227" spc="96">
                <a:solidFill>
                  <a:srgbClr val="191919"/>
                </a:solidFill>
                <a:latin typeface="Aileron Heavy"/>
              </a:rPr>
              <a:t>UNITE &amp; EMPOWER 1M UNI STUDENTS TO SAVE THE F**KING WORLD</a:t>
            </a:r>
          </a:p>
        </p:txBody>
      </p:sp>
      <p:sp>
        <p:nvSpPr>
          <p:cNvPr name="TextBox 44" id="44"/>
          <p:cNvSpPr txBox="true"/>
          <p:nvPr/>
        </p:nvSpPr>
        <p:spPr>
          <a:xfrm rot="0">
            <a:off x="-395203" y="-241886"/>
            <a:ext cx="13288175" cy="1875777"/>
          </a:xfrm>
          <a:prstGeom prst="rect">
            <a:avLst/>
          </a:prstGeom>
        </p:spPr>
        <p:txBody>
          <a:bodyPr anchor="t" rtlCol="false" tIns="0" lIns="0" bIns="0" rIns="0">
            <a:spAutoFit/>
          </a:bodyPr>
          <a:lstStyle/>
          <a:p>
            <a:pPr algn="ctr">
              <a:lnSpc>
                <a:spcPts val="15260"/>
              </a:lnSpc>
              <a:spcBef>
                <a:spcPct val="0"/>
              </a:spcBef>
            </a:pPr>
            <a:r>
              <a:rPr lang="en-US" sz="10900" spc="109">
                <a:solidFill>
                  <a:srgbClr val="379914"/>
                </a:solidFill>
                <a:latin typeface="Tomorrow Bold"/>
              </a:rPr>
              <a:t>THE PROBLEM?</a:t>
            </a:r>
          </a:p>
        </p:txBody>
      </p:sp>
      <p:pic>
        <p:nvPicPr>
          <p:cNvPr name="Picture 45" id="4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490857">
            <a:off x="15288290" y="4651469"/>
            <a:ext cx="4715548" cy="7788443"/>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4692183" y="5600700"/>
            <a:ext cx="3351593" cy="335159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351663" y="5600700"/>
            <a:ext cx="5340520" cy="300404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0141769" y="1239963"/>
            <a:ext cx="3351593" cy="3351593"/>
          </a:xfrm>
          <a:prstGeom prst="rect">
            <a:avLst/>
          </a:prstGeom>
        </p:spPr>
      </p:pic>
      <p:pic>
        <p:nvPicPr>
          <p:cNvPr name="Picture 5" id="5"/>
          <p:cNvPicPr>
            <a:picLocks noChangeAspect="true"/>
          </p:cNvPicPr>
          <p:nvPr/>
        </p:nvPicPr>
        <p:blipFill>
          <a:blip r:embed="rId6"/>
          <a:srcRect l="14088" t="0" r="14088" b="0"/>
          <a:stretch>
            <a:fillRect/>
          </a:stretch>
        </p:blipFill>
        <p:spPr>
          <a:xfrm flipH="false" flipV="false" rot="0">
            <a:off x="13806541" y="1239963"/>
            <a:ext cx="4275693" cy="3351593"/>
          </a:xfrm>
          <a:prstGeom prst="rect">
            <a:avLst/>
          </a:prstGeom>
        </p:spPr>
      </p:pic>
      <p:sp>
        <p:nvSpPr>
          <p:cNvPr name="TextBox 6" id="6"/>
          <p:cNvSpPr txBox="true"/>
          <p:nvPr/>
        </p:nvSpPr>
        <p:spPr>
          <a:xfrm rot="0">
            <a:off x="10230769" y="677635"/>
            <a:ext cx="1726525" cy="448310"/>
          </a:xfrm>
          <a:prstGeom prst="rect">
            <a:avLst/>
          </a:prstGeom>
        </p:spPr>
        <p:txBody>
          <a:bodyPr anchor="t" rtlCol="false" tIns="0" lIns="0" bIns="0" rIns="0">
            <a:spAutoFit/>
          </a:bodyPr>
          <a:lstStyle/>
          <a:p>
            <a:pPr algn="ctr">
              <a:lnSpc>
                <a:spcPts val="3640"/>
              </a:lnSpc>
            </a:pPr>
            <a:r>
              <a:rPr lang="en-US" sz="2600">
                <a:solidFill>
                  <a:srgbClr val="FFFFFF"/>
                </a:solidFill>
                <a:latin typeface="WenQuanYi"/>
              </a:rPr>
              <a:t>(Yang 2017)</a:t>
            </a:r>
          </a:p>
        </p:txBody>
      </p:sp>
      <p:pic>
        <p:nvPicPr>
          <p:cNvPr name="Picture 7" id="7"/>
          <p:cNvPicPr>
            <a:picLocks noChangeAspect="true"/>
          </p:cNvPicPr>
          <p:nvPr/>
        </p:nvPicPr>
        <p:blipFill>
          <a:blip r:embed="rId7"/>
          <a:srcRect l="0" t="0" r="0" b="0"/>
          <a:stretch>
            <a:fillRect/>
          </a:stretch>
        </p:blipFill>
        <p:spPr>
          <a:xfrm flipH="false" flipV="false" rot="0">
            <a:off x="801486" y="1468563"/>
            <a:ext cx="3936488" cy="7627178"/>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5651142" y="3596848"/>
            <a:ext cx="3492858" cy="3370608"/>
          </a:xfrm>
          <a:prstGeom prst="rect">
            <a:avLst/>
          </a:prstGeom>
        </p:spPr>
      </p:pic>
      <p:sp>
        <p:nvSpPr>
          <p:cNvPr name="TextBox 9" id="9"/>
          <p:cNvSpPr txBox="true"/>
          <p:nvPr/>
        </p:nvSpPr>
        <p:spPr>
          <a:xfrm rot="0">
            <a:off x="-650812" y="-31340"/>
            <a:ext cx="10002474" cy="1370325"/>
          </a:xfrm>
          <a:prstGeom prst="rect">
            <a:avLst/>
          </a:prstGeom>
        </p:spPr>
        <p:txBody>
          <a:bodyPr anchor="t" rtlCol="false" tIns="0" lIns="0" bIns="0" rIns="0">
            <a:spAutoFit/>
          </a:bodyPr>
          <a:lstStyle/>
          <a:p>
            <a:pPr algn="ctr">
              <a:lnSpc>
                <a:spcPts val="11131"/>
              </a:lnSpc>
              <a:spcBef>
                <a:spcPct val="0"/>
              </a:spcBef>
            </a:pPr>
            <a:r>
              <a:rPr lang="en-US" sz="7950" spc="79">
                <a:solidFill>
                  <a:srgbClr val="069B6B"/>
                </a:solidFill>
                <a:latin typeface="Tomorrow Bold"/>
              </a:rPr>
              <a:t> OTHER MODELS</a:t>
            </a:r>
          </a:p>
        </p:txBody>
      </p:sp>
      <p:sp>
        <p:nvSpPr>
          <p:cNvPr name="TextBox 10" id="10"/>
          <p:cNvSpPr txBox="true"/>
          <p:nvPr/>
        </p:nvSpPr>
        <p:spPr>
          <a:xfrm rot="0">
            <a:off x="9951073" y="9383654"/>
            <a:ext cx="4141700" cy="485775"/>
          </a:xfrm>
          <a:prstGeom prst="rect">
            <a:avLst/>
          </a:prstGeom>
        </p:spPr>
        <p:txBody>
          <a:bodyPr anchor="t" rtlCol="false" tIns="0" lIns="0" bIns="0" rIns="0">
            <a:spAutoFit/>
          </a:bodyPr>
          <a:lstStyle/>
          <a:p>
            <a:pPr algn="ctr" marL="0" indent="0" lvl="0">
              <a:lnSpc>
                <a:spcPts val="3900"/>
              </a:lnSpc>
              <a:spcBef>
                <a:spcPct val="0"/>
              </a:spcBef>
            </a:pPr>
            <a:r>
              <a:rPr lang="en-US" sz="3000">
                <a:solidFill>
                  <a:srgbClr val="FFFFFF"/>
                </a:solidFill>
                <a:latin typeface="Open Sans Bold"/>
              </a:rPr>
              <a:t>Pokemon Go</a:t>
            </a:r>
          </a:p>
        </p:txBody>
      </p:sp>
      <p:sp>
        <p:nvSpPr>
          <p:cNvPr name="TextBox 11" id="11"/>
          <p:cNvSpPr txBox="true"/>
          <p:nvPr/>
        </p:nvSpPr>
        <p:spPr>
          <a:xfrm rot="0">
            <a:off x="13902077" y="9383654"/>
            <a:ext cx="4141700" cy="485775"/>
          </a:xfrm>
          <a:prstGeom prst="rect">
            <a:avLst/>
          </a:prstGeom>
        </p:spPr>
        <p:txBody>
          <a:bodyPr anchor="t" rtlCol="false" tIns="0" lIns="0" bIns="0" rIns="0">
            <a:spAutoFit/>
          </a:bodyPr>
          <a:lstStyle/>
          <a:p>
            <a:pPr algn="ctr" marL="0" indent="0" lvl="0">
              <a:lnSpc>
                <a:spcPts val="3900"/>
              </a:lnSpc>
              <a:spcBef>
                <a:spcPct val="0"/>
              </a:spcBef>
            </a:pPr>
            <a:r>
              <a:rPr lang="en-US" sz="3000">
                <a:solidFill>
                  <a:srgbClr val="FFFFFF"/>
                </a:solidFill>
                <a:latin typeface="Open Sans Bold"/>
              </a:rPr>
              <a:t>Duolingo</a:t>
            </a:r>
          </a:p>
        </p:txBody>
      </p:sp>
      <p:sp>
        <p:nvSpPr>
          <p:cNvPr name="TextBox 12" id="12"/>
          <p:cNvSpPr txBox="true"/>
          <p:nvPr/>
        </p:nvSpPr>
        <p:spPr>
          <a:xfrm rot="0">
            <a:off x="9664841" y="4796377"/>
            <a:ext cx="4141700" cy="485775"/>
          </a:xfrm>
          <a:prstGeom prst="rect">
            <a:avLst/>
          </a:prstGeom>
        </p:spPr>
        <p:txBody>
          <a:bodyPr anchor="t" rtlCol="false" tIns="0" lIns="0" bIns="0" rIns="0">
            <a:spAutoFit/>
          </a:bodyPr>
          <a:lstStyle/>
          <a:p>
            <a:pPr algn="ctr" marL="0" indent="0" lvl="0">
              <a:lnSpc>
                <a:spcPts val="3900"/>
              </a:lnSpc>
              <a:spcBef>
                <a:spcPct val="0"/>
              </a:spcBef>
            </a:pPr>
            <a:r>
              <a:rPr lang="en-US" sz="3000">
                <a:solidFill>
                  <a:srgbClr val="FFFFFF"/>
                </a:solidFill>
                <a:latin typeface="Open Sans Bold"/>
              </a:rPr>
              <a:t>MyMaccas</a:t>
            </a:r>
          </a:p>
        </p:txBody>
      </p:sp>
      <p:sp>
        <p:nvSpPr>
          <p:cNvPr name="TextBox 13" id="13"/>
          <p:cNvSpPr txBox="true"/>
          <p:nvPr/>
        </p:nvSpPr>
        <p:spPr>
          <a:xfrm rot="0">
            <a:off x="13940534" y="4796377"/>
            <a:ext cx="4141700" cy="485775"/>
          </a:xfrm>
          <a:prstGeom prst="rect">
            <a:avLst/>
          </a:prstGeom>
        </p:spPr>
        <p:txBody>
          <a:bodyPr anchor="t" rtlCol="false" tIns="0" lIns="0" bIns="0" rIns="0">
            <a:spAutoFit/>
          </a:bodyPr>
          <a:lstStyle/>
          <a:p>
            <a:pPr algn="ctr" marL="0" indent="0" lvl="0">
              <a:lnSpc>
                <a:spcPts val="3900"/>
              </a:lnSpc>
              <a:spcBef>
                <a:spcPct val="0"/>
              </a:spcBef>
            </a:pPr>
            <a:r>
              <a:rPr lang="en-US" sz="3000">
                <a:solidFill>
                  <a:srgbClr val="FFFFFF"/>
                </a:solidFill>
                <a:latin typeface="Open Sans Bold"/>
              </a:rPr>
              <a:t>MyFitness</a:t>
            </a:r>
          </a:p>
        </p:txBody>
      </p:sp>
      <p:sp>
        <p:nvSpPr>
          <p:cNvPr name="TextBox 14" id="14"/>
          <p:cNvSpPr txBox="true"/>
          <p:nvPr/>
        </p:nvSpPr>
        <p:spPr>
          <a:xfrm rot="0">
            <a:off x="13823134" y="677635"/>
            <a:ext cx="2188250" cy="448310"/>
          </a:xfrm>
          <a:prstGeom prst="rect">
            <a:avLst/>
          </a:prstGeom>
        </p:spPr>
        <p:txBody>
          <a:bodyPr anchor="t" rtlCol="false" tIns="0" lIns="0" bIns="0" rIns="0">
            <a:spAutoFit/>
          </a:bodyPr>
          <a:lstStyle/>
          <a:p>
            <a:pPr algn="ctr">
              <a:lnSpc>
                <a:spcPts val="3640"/>
              </a:lnSpc>
            </a:pPr>
            <a:r>
              <a:rPr lang="en-US" sz="2600">
                <a:solidFill>
                  <a:srgbClr val="FFFFFF"/>
                </a:solidFill>
                <a:latin typeface="WenQuanYi"/>
              </a:rPr>
              <a:t>(Thomas 2018)</a:t>
            </a:r>
          </a:p>
        </p:txBody>
      </p:sp>
      <p:sp>
        <p:nvSpPr>
          <p:cNvPr name="TextBox 15" id="15"/>
          <p:cNvSpPr txBox="true"/>
          <p:nvPr/>
        </p:nvSpPr>
        <p:spPr>
          <a:xfrm rot="0">
            <a:off x="326592" y="9283861"/>
            <a:ext cx="4886275" cy="459044"/>
          </a:xfrm>
          <a:prstGeom prst="rect">
            <a:avLst/>
          </a:prstGeom>
        </p:spPr>
        <p:txBody>
          <a:bodyPr anchor="t" rtlCol="false" tIns="0" lIns="0" bIns="0" rIns="0">
            <a:spAutoFit/>
          </a:bodyPr>
          <a:lstStyle/>
          <a:p>
            <a:pPr algn="ctr" marL="0" indent="0" lvl="0">
              <a:lnSpc>
                <a:spcPts val="3711"/>
              </a:lnSpc>
              <a:spcBef>
                <a:spcPct val="0"/>
              </a:spcBef>
            </a:pPr>
            <a:r>
              <a:rPr lang="en-US" sz="2854">
                <a:solidFill>
                  <a:srgbClr val="FFFFFF"/>
                </a:solidFill>
                <a:latin typeface="Open Sans Bold"/>
              </a:rPr>
              <a:t>Doulingo User Interface</a:t>
            </a:r>
          </a:p>
        </p:txBody>
      </p:sp>
      <p:sp>
        <p:nvSpPr>
          <p:cNvPr name="TextBox 16" id="16"/>
          <p:cNvSpPr txBox="true"/>
          <p:nvPr/>
        </p:nvSpPr>
        <p:spPr>
          <a:xfrm rot="0">
            <a:off x="867863" y="9752822"/>
            <a:ext cx="2083594" cy="448310"/>
          </a:xfrm>
          <a:prstGeom prst="rect">
            <a:avLst/>
          </a:prstGeom>
        </p:spPr>
        <p:txBody>
          <a:bodyPr anchor="t" rtlCol="false" tIns="0" lIns="0" bIns="0" rIns="0">
            <a:spAutoFit/>
          </a:bodyPr>
          <a:lstStyle/>
          <a:p>
            <a:pPr algn="ctr">
              <a:lnSpc>
                <a:spcPts val="3640"/>
              </a:lnSpc>
            </a:pPr>
            <a:r>
              <a:rPr lang="en-US" sz="2600">
                <a:solidFill>
                  <a:srgbClr val="FFFFFF"/>
                </a:solidFill>
                <a:latin typeface="WenQuanYi"/>
              </a:rPr>
              <a:t>(Bitrián, 2021)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54946" y="225724"/>
          <a:ext cx="17766379" cy="9816389"/>
        </p:xfrm>
        <a:graphic>
          <a:graphicData uri="http://schemas.openxmlformats.org/drawingml/2006/table">
            <a:tbl>
              <a:tblPr/>
              <a:tblGrid>
                <a:gridCol w="4309352"/>
                <a:gridCol w="4485676"/>
                <a:gridCol w="4485676"/>
                <a:gridCol w="4485676"/>
              </a:tblGrid>
              <a:tr h="4917814">
                <a:tc>
                  <a:txBody>
                    <a:bodyPr anchor="t" rtlCol="false"/>
                    <a:lstStyle/>
                    <a:p>
                      <a:pPr algn="ctr">
                        <a:lnSpc>
                          <a:spcPts val="2674"/>
                        </a:lnSpc>
                        <a:defRPr/>
                      </a:pPr>
                      <a:endParaRPr lang="en-US" sz="1100"/>
                    </a:p>
                  </a:txBody>
                  <a:tcPr marL="190500" marR="190500" marT="190500" marB="190500" anchor="ctr">
                    <a:lnL cmpd="sng" algn="ctr" cap="flat" w="38100">
                      <a:solidFill>
                        <a:srgbClr val="BD9479"/>
                      </a:solidFill>
                      <a:prstDash val="solid"/>
                      <a:round/>
                      <a:headEnd type="none" w="med" len="med"/>
                      <a:tailEnd type="none" w="med" len="med"/>
                    </a:lnL>
                    <a:lnR cmpd="sng" algn="ctr" cap="flat" w="38100">
                      <a:solidFill>
                        <a:srgbClr val="BD9479"/>
                      </a:solidFill>
                      <a:prstDash val="solid"/>
                      <a:round/>
                      <a:headEnd type="none" w="med" len="med"/>
                      <a:tailEnd type="none" w="med" len="med"/>
                    </a:lnR>
                    <a:lnT cmpd="sng" algn="ctr" cap="flat" w="38100">
                      <a:solidFill>
                        <a:srgbClr val="BD9479"/>
                      </a:solidFill>
                      <a:prstDash val="solid"/>
                      <a:round/>
                      <a:headEnd type="none" w="med" len="med"/>
                      <a:tailEnd type="none" w="med" len="med"/>
                    </a:lnT>
                    <a:lnB cmpd="sng" algn="ctr" cap="flat" w="38100">
                      <a:solidFill>
                        <a:srgbClr val="BD9479"/>
                      </a:solidFill>
                      <a:prstDash val="solid"/>
                      <a:round/>
                      <a:headEnd type="none" w="med" len="med"/>
                      <a:tailEnd type="none" w="med" len="med"/>
                    </a:lnB>
                  </a:tcPr>
                </a:tc>
                <a:tc>
                  <a:txBody>
                    <a:bodyPr anchor="t" rtlCol="false"/>
                    <a:lstStyle/>
                    <a:p>
                      <a:pPr algn="ctr">
                        <a:lnSpc>
                          <a:spcPts val="2674"/>
                        </a:lnSpc>
                        <a:defRPr/>
                      </a:pPr>
                      <a:endParaRPr lang="en-US" sz="1100"/>
                    </a:p>
                  </a:txBody>
                  <a:tcPr marL="190500" marR="190500" marT="190500" marB="190500" anchor="ctr">
                    <a:lnL cmpd="sng" algn="ctr" cap="flat" w="38100">
                      <a:solidFill>
                        <a:srgbClr val="BD9479"/>
                      </a:solidFill>
                      <a:prstDash val="solid"/>
                      <a:round/>
                      <a:headEnd type="none" w="med" len="med"/>
                      <a:tailEnd type="none" w="med" len="med"/>
                    </a:lnL>
                    <a:lnR cmpd="sng" algn="ctr" cap="flat" w="38100">
                      <a:solidFill>
                        <a:srgbClr val="BD9479"/>
                      </a:solidFill>
                      <a:prstDash val="solid"/>
                      <a:round/>
                      <a:headEnd type="none" w="med" len="med"/>
                      <a:tailEnd type="none" w="med" len="med"/>
                    </a:lnR>
                    <a:lnT cmpd="sng" algn="ctr" cap="flat" w="38100">
                      <a:solidFill>
                        <a:srgbClr val="BD9479"/>
                      </a:solidFill>
                      <a:prstDash val="solid"/>
                      <a:round/>
                      <a:headEnd type="none" w="med" len="med"/>
                      <a:tailEnd type="none" w="med" len="med"/>
                    </a:lnT>
                    <a:lnB cmpd="sng" algn="ctr" cap="flat" w="38100">
                      <a:solidFill>
                        <a:srgbClr val="BD9479"/>
                      </a:solidFill>
                      <a:prstDash val="solid"/>
                      <a:round/>
                      <a:headEnd type="none" w="med" len="med"/>
                      <a:tailEnd type="none" w="med" len="med"/>
                    </a:lnB>
                  </a:tcPr>
                </a:tc>
                <a:tc>
                  <a:txBody>
                    <a:bodyPr anchor="t" rtlCol="false"/>
                    <a:lstStyle/>
                    <a:p>
                      <a:pPr algn="ctr">
                        <a:lnSpc>
                          <a:spcPts val="2674"/>
                        </a:lnSpc>
                        <a:defRPr/>
                      </a:pPr>
                      <a:endParaRPr lang="en-US" sz="1100"/>
                    </a:p>
                  </a:txBody>
                  <a:tcPr marL="190500" marR="190500" marT="190500" marB="190500" anchor="ctr">
                    <a:lnL cmpd="sng" algn="ctr" cap="flat" w="38100">
                      <a:solidFill>
                        <a:srgbClr val="BD9479"/>
                      </a:solidFill>
                      <a:prstDash val="solid"/>
                      <a:round/>
                      <a:headEnd type="none" w="med" len="med"/>
                      <a:tailEnd type="none" w="med" len="med"/>
                    </a:lnL>
                    <a:lnR cmpd="sng" algn="ctr" cap="flat" w="38100">
                      <a:solidFill>
                        <a:srgbClr val="BD9479"/>
                      </a:solidFill>
                      <a:prstDash val="solid"/>
                      <a:round/>
                      <a:headEnd type="none" w="med" len="med"/>
                      <a:tailEnd type="none" w="med" len="med"/>
                    </a:lnR>
                    <a:lnT cmpd="sng" algn="ctr" cap="flat" w="38100">
                      <a:solidFill>
                        <a:srgbClr val="BD9479"/>
                      </a:solidFill>
                      <a:prstDash val="solid"/>
                      <a:round/>
                      <a:headEnd type="none" w="med" len="med"/>
                      <a:tailEnd type="none" w="med" len="med"/>
                    </a:lnT>
                    <a:lnB cmpd="sng" algn="ctr" cap="flat" w="38100">
                      <a:solidFill>
                        <a:srgbClr val="BD9479"/>
                      </a:solidFill>
                      <a:prstDash val="solid"/>
                      <a:round/>
                      <a:headEnd type="none" w="med" len="med"/>
                      <a:tailEnd type="none" w="med" len="med"/>
                    </a:lnB>
                  </a:tcPr>
                </a:tc>
                <a:tc>
                  <a:txBody>
                    <a:bodyPr anchor="t" rtlCol="false"/>
                    <a:lstStyle/>
                    <a:p>
                      <a:pPr algn="ctr">
                        <a:lnSpc>
                          <a:spcPts val="2674"/>
                        </a:lnSpc>
                        <a:defRPr/>
                      </a:pPr>
                      <a:endParaRPr lang="en-US" sz="1100"/>
                    </a:p>
                  </a:txBody>
                  <a:tcPr marL="190500" marR="190500" marT="190500" marB="190500" anchor="ctr">
                    <a:lnL cmpd="sng" algn="ctr" cap="flat" w="38100">
                      <a:solidFill>
                        <a:srgbClr val="BD9479"/>
                      </a:solidFill>
                      <a:prstDash val="solid"/>
                      <a:round/>
                      <a:headEnd type="none" w="med" len="med"/>
                      <a:tailEnd type="none" w="med" len="med"/>
                    </a:lnL>
                    <a:lnR cmpd="sng" algn="ctr" cap="flat" w="38100">
                      <a:solidFill>
                        <a:srgbClr val="BD9479"/>
                      </a:solidFill>
                      <a:prstDash val="solid"/>
                      <a:round/>
                      <a:headEnd type="none" w="med" len="med"/>
                      <a:tailEnd type="none" w="med" len="med"/>
                    </a:lnR>
                    <a:lnT cmpd="sng" algn="ctr" cap="flat" w="38100">
                      <a:solidFill>
                        <a:srgbClr val="BD9479"/>
                      </a:solidFill>
                      <a:prstDash val="solid"/>
                      <a:round/>
                      <a:headEnd type="none" w="med" len="med"/>
                      <a:tailEnd type="none" w="med" len="med"/>
                    </a:lnT>
                    <a:lnB cmpd="sng" algn="ctr" cap="flat" w="38100">
                      <a:solidFill>
                        <a:srgbClr val="BD9479"/>
                      </a:solidFill>
                      <a:prstDash val="solid"/>
                      <a:round/>
                      <a:headEnd type="none" w="med" len="med"/>
                      <a:tailEnd type="none" w="med" len="med"/>
                    </a:lnB>
                  </a:tcPr>
                </a:tc>
              </a:tr>
              <a:tr h="4898576">
                <a:tc>
                  <a:txBody>
                    <a:bodyPr anchor="t" rtlCol="false"/>
                    <a:lstStyle/>
                    <a:p>
                      <a:pPr algn="ctr">
                        <a:lnSpc>
                          <a:spcPts val="2674"/>
                        </a:lnSpc>
                        <a:defRPr/>
                      </a:pPr>
                      <a:endParaRPr lang="en-US" sz="1100"/>
                    </a:p>
                  </a:txBody>
                  <a:tcPr marL="190500" marR="190500" marT="190500" marB="190500" anchor="ctr">
                    <a:lnL cmpd="sng" algn="ctr" cap="flat" w="38100">
                      <a:solidFill>
                        <a:srgbClr val="BD9479"/>
                      </a:solidFill>
                      <a:prstDash val="solid"/>
                      <a:round/>
                      <a:headEnd type="none" w="med" len="med"/>
                      <a:tailEnd type="none" w="med" len="med"/>
                    </a:lnL>
                    <a:lnR cmpd="sng" algn="ctr" cap="flat" w="38100">
                      <a:solidFill>
                        <a:srgbClr val="BD9479"/>
                      </a:solidFill>
                      <a:prstDash val="solid"/>
                      <a:round/>
                      <a:headEnd type="none" w="med" len="med"/>
                      <a:tailEnd type="none" w="med" len="med"/>
                    </a:lnR>
                    <a:lnT cmpd="sng" algn="ctr" cap="flat" w="38100">
                      <a:solidFill>
                        <a:srgbClr val="BD9479"/>
                      </a:solidFill>
                      <a:prstDash val="solid"/>
                      <a:round/>
                      <a:headEnd type="none" w="med" len="med"/>
                      <a:tailEnd type="none" w="med" len="med"/>
                    </a:lnT>
                    <a:lnB cmpd="sng" algn="ctr" cap="flat" w="38100">
                      <a:solidFill>
                        <a:srgbClr val="BD9479"/>
                      </a:solidFill>
                      <a:prstDash val="solid"/>
                      <a:round/>
                      <a:headEnd type="none" w="med" len="med"/>
                      <a:tailEnd type="none" w="med" len="med"/>
                    </a:lnB>
                  </a:tcPr>
                </a:tc>
                <a:tc>
                  <a:txBody>
                    <a:bodyPr anchor="t" rtlCol="false"/>
                    <a:lstStyle/>
                    <a:p>
                      <a:pPr algn="ctr">
                        <a:lnSpc>
                          <a:spcPts val="2674"/>
                        </a:lnSpc>
                        <a:defRPr/>
                      </a:pPr>
                      <a:endParaRPr lang="en-US" sz="1100"/>
                    </a:p>
                  </a:txBody>
                  <a:tcPr marL="190500" marR="190500" marT="190500" marB="190500" anchor="ctr">
                    <a:lnL cmpd="sng" algn="ctr" cap="flat" w="38100">
                      <a:solidFill>
                        <a:srgbClr val="BD9479"/>
                      </a:solidFill>
                      <a:prstDash val="solid"/>
                      <a:round/>
                      <a:headEnd type="none" w="med" len="med"/>
                      <a:tailEnd type="none" w="med" len="med"/>
                    </a:lnL>
                    <a:lnR cmpd="sng" algn="ctr" cap="flat" w="38100">
                      <a:solidFill>
                        <a:srgbClr val="BD9479"/>
                      </a:solidFill>
                      <a:prstDash val="solid"/>
                      <a:round/>
                      <a:headEnd type="none" w="med" len="med"/>
                      <a:tailEnd type="none" w="med" len="med"/>
                    </a:lnR>
                    <a:lnT cmpd="sng" algn="ctr" cap="flat" w="38100">
                      <a:solidFill>
                        <a:srgbClr val="BD9479"/>
                      </a:solidFill>
                      <a:prstDash val="solid"/>
                      <a:round/>
                      <a:headEnd type="none" w="med" len="med"/>
                      <a:tailEnd type="none" w="med" len="med"/>
                    </a:lnT>
                    <a:lnB cmpd="sng" algn="ctr" cap="flat" w="38100">
                      <a:solidFill>
                        <a:srgbClr val="BD9479"/>
                      </a:solidFill>
                      <a:prstDash val="solid"/>
                      <a:round/>
                      <a:headEnd type="none" w="med" len="med"/>
                      <a:tailEnd type="none" w="med" len="med"/>
                    </a:lnB>
                  </a:tcPr>
                </a:tc>
                <a:tc>
                  <a:txBody>
                    <a:bodyPr anchor="t" rtlCol="false"/>
                    <a:lstStyle/>
                    <a:p>
                      <a:pPr algn="ctr">
                        <a:lnSpc>
                          <a:spcPts val="2674"/>
                        </a:lnSpc>
                        <a:defRPr/>
                      </a:pPr>
                      <a:endParaRPr lang="en-US" sz="1100"/>
                    </a:p>
                  </a:txBody>
                  <a:tcPr marL="190500" marR="190500" marT="190500" marB="190500" anchor="ctr">
                    <a:lnL cmpd="sng" algn="ctr" cap="flat" w="38100">
                      <a:solidFill>
                        <a:srgbClr val="BD9479"/>
                      </a:solidFill>
                      <a:prstDash val="solid"/>
                      <a:round/>
                      <a:headEnd type="none" w="med" len="med"/>
                      <a:tailEnd type="none" w="med" len="med"/>
                    </a:lnL>
                    <a:lnR cmpd="sng" algn="ctr" cap="flat" w="38100">
                      <a:solidFill>
                        <a:srgbClr val="BD9479"/>
                      </a:solidFill>
                      <a:prstDash val="solid"/>
                      <a:round/>
                      <a:headEnd type="none" w="med" len="med"/>
                      <a:tailEnd type="none" w="med" len="med"/>
                    </a:lnR>
                    <a:lnT cmpd="sng" algn="ctr" cap="flat" w="38100">
                      <a:solidFill>
                        <a:srgbClr val="BD9479"/>
                      </a:solidFill>
                      <a:prstDash val="solid"/>
                      <a:round/>
                      <a:headEnd type="none" w="med" len="med"/>
                      <a:tailEnd type="none" w="med" len="med"/>
                    </a:lnT>
                    <a:lnB cmpd="sng" algn="ctr" cap="flat" w="38100">
                      <a:solidFill>
                        <a:srgbClr val="BD9479"/>
                      </a:solidFill>
                      <a:prstDash val="solid"/>
                      <a:round/>
                      <a:headEnd type="none" w="med" len="med"/>
                      <a:tailEnd type="none" w="med" len="med"/>
                    </a:lnB>
                  </a:tcPr>
                </a:tc>
                <a:tc>
                  <a:txBody>
                    <a:bodyPr anchor="t" rtlCol="false"/>
                    <a:lstStyle/>
                    <a:p>
                      <a:pPr algn="ctr">
                        <a:lnSpc>
                          <a:spcPts val="2674"/>
                        </a:lnSpc>
                        <a:defRPr/>
                      </a:pPr>
                      <a:endParaRPr lang="en-US" sz="1100"/>
                    </a:p>
                  </a:txBody>
                  <a:tcPr marL="190500" marR="190500" marT="190500" marB="190500" anchor="ctr">
                    <a:lnL cmpd="sng" algn="ctr" cap="flat" w="38100">
                      <a:solidFill>
                        <a:srgbClr val="BD9479"/>
                      </a:solidFill>
                      <a:prstDash val="solid"/>
                      <a:round/>
                      <a:headEnd type="none" w="med" len="med"/>
                      <a:tailEnd type="none" w="med" len="med"/>
                    </a:lnL>
                    <a:lnR cmpd="sng" algn="ctr" cap="flat" w="38100">
                      <a:solidFill>
                        <a:srgbClr val="BD9479"/>
                      </a:solidFill>
                      <a:prstDash val="solid"/>
                      <a:round/>
                      <a:headEnd type="none" w="med" len="med"/>
                      <a:tailEnd type="none" w="med" len="med"/>
                    </a:lnR>
                    <a:lnT cmpd="sng" algn="ctr" cap="flat" w="38100">
                      <a:solidFill>
                        <a:srgbClr val="BD9479"/>
                      </a:solidFill>
                      <a:prstDash val="solid"/>
                      <a:round/>
                      <a:headEnd type="none" w="med" len="med"/>
                      <a:tailEnd type="none" w="med" len="med"/>
                    </a:lnT>
                    <a:lnB cmpd="sng" algn="ctr" cap="flat" w="38100">
                      <a:solidFill>
                        <a:srgbClr val="BD9479"/>
                      </a:solidFill>
                      <a:prstDash val="solid"/>
                      <a:round/>
                      <a:headEnd type="none" w="med" len="med"/>
                      <a:tailEnd type="none" w="med" len="med"/>
                    </a:lnB>
                  </a:tcPr>
                </a:tc>
              </a:tr>
            </a:tbl>
          </a:graphicData>
        </a:graphic>
      </p:graphicFrame>
      <p:grpSp>
        <p:nvGrpSpPr>
          <p:cNvPr name="Group 3" id="3"/>
          <p:cNvGrpSpPr/>
          <p:nvPr/>
        </p:nvGrpSpPr>
        <p:grpSpPr>
          <a:xfrm rot="0">
            <a:off x="1028700" y="1028700"/>
            <a:ext cx="2901889" cy="2830406"/>
            <a:chOff x="0" y="0"/>
            <a:chExt cx="3869185" cy="3773875"/>
          </a:xfrm>
        </p:grpSpPr>
        <p:pic>
          <p:nvPicPr>
            <p:cNvPr name="Picture 4" id="4"/>
            <p:cNvPicPr>
              <a:picLocks noChangeAspect="true"/>
            </p:cNvPicPr>
            <p:nvPr/>
          </p:nvPicPr>
          <p:blipFill>
            <a:blip r:embed="rId3"/>
            <a:srcRect l="0" t="1231" r="0" b="1231"/>
            <a:stretch>
              <a:fillRect/>
            </a:stretch>
          </p:blipFill>
          <p:spPr>
            <a:xfrm>
              <a:off x="0" y="0"/>
              <a:ext cx="3869185" cy="3773875"/>
            </a:xfrm>
            <a:prstGeom prst="rect">
              <a:avLst/>
            </a:prstGeom>
          </p:spPr>
        </p:pic>
      </p:grpSp>
      <p:grpSp>
        <p:nvGrpSpPr>
          <p:cNvPr name="Group 5" id="5"/>
          <p:cNvGrpSpPr/>
          <p:nvPr/>
        </p:nvGrpSpPr>
        <p:grpSpPr>
          <a:xfrm rot="0">
            <a:off x="5277115" y="1028700"/>
            <a:ext cx="3098732" cy="2830406"/>
            <a:chOff x="0" y="0"/>
            <a:chExt cx="4131643" cy="3773875"/>
          </a:xfrm>
        </p:grpSpPr>
        <p:pic>
          <p:nvPicPr>
            <p:cNvPr name="Picture 6" id="6"/>
            <p:cNvPicPr>
              <a:picLocks noChangeAspect="true"/>
            </p:cNvPicPr>
            <p:nvPr/>
          </p:nvPicPr>
          <p:blipFill>
            <a:blip r:embed="rId4"/>
            <a:srcRect l="0" t="2528" r="0" b="2528"/>
            <a:stretch>
              <a:fillRect/>
            </a:stretch>
          </p:blipFill>
          <p:spPr>
            <a:xfrm>
              <a:off x="0" y="0"/>
              <a:ext cx="4131643" cy="3773875"/>
            </a:xfrm>
            <a:prstGeom prst="rect">
              <a:avLst/>
            </a:prstGeom>
          </p:spPr>
        </p:pic>
      </p:grpSp>
      <p:grpSp>
        <p:nvGrpSpPr>
          <p:cNvPr name="Group 7" id="7"/>
          <p:cNvGrpSpPr/>
          <p:nvPr/>
        </p:nvGrpSpPr>
        <p:grpSpPr>
          <a:xfrm rot="0">
            <a:off x="9812720" y="1028700"/>
            <a:ext cx="3253086" cy="2830406"/>
            <a:chOff x="0" y="0"/>
            <a:chExt cx="4337447" cy="3773875"/>
          </a:xfrm>
        </p:grpSpPr>
        <p:pic>
          <p:nvPicPr>
            <p:cNvPr name="Picture 8" id="8"/>
            <p:cNvPicPr>
              <a:picLocks noChangeAspect="true"/>
            </p:cNvPicPr>
            <p:nvPr/>
          </p:nvPicPr>
          <p:blipFill>
            <a:blip r:embed="rId5"/>
            <a:srcRect l="0" t="3801" r="0" b="3801"/>
            <a:stretch>
              <a:fillRect/>
            </a:stretch>
          </p:blipFill>
          <p:spPr>
            <a:xfrm>
              <a:off x="0" y="0"/>
              <a:ext cx="4337447" cy="3773875"/>
            </a:xfrm>
            <a:prstGeom prst="rect">
              <a:avLst/>
            </a:prstGeom>
          </p:spPr>
        </p:pic>
      </p:grpSp>
      <p:grpSp>
        <p:nvGrpSpPr>
          <p:cNvPr name="Group 9" id="9"/>
          <p:cNvGrpSpPr/>
          <p:nvPr/>
        </p:nvGrpSpPr>
        <p:grpSpPr>
          <a:xfrm rot="0">
            <a:off x="14351169" y="933313"/>
            <a:ext cx="3170857" cy="3021179"/>
            <a:chOff x="0" y="0"/>
            <a:chExt cx="4227809" cy="4028239"/>
          </a:xfrm>
        </p:grpSpPr>
        <p:pic>
          <p:nvPicPr>
            <p:cNvPr name="Picture 10" id="10"/>
            <p:cNvPicPr>
              <a:picLocks noChangeAspect="true"/>
            </p:cNvPicPr>
            <p:nvPr/>
          </p:nvPicPr>
          <p:blipFill>
            <a:blip r:embed="rId6"/>
            <a:srcRect l="880" t="0" r="880" b="0"/>
            <a:stretch>
              <a:fillRect/>
            </a:stretch>
          </p:blipFill>
          <p:spPr>
            <a:xfrm>
              <a:off x="0" y="0"/>
              <a:ext cx="4227809" cy="4028239"/>
            </a:xfrm>
            <a:prstGeom prst="rect">
              <a:avLst/>
            </a:prstGeom>
          </p:spPr>
        </p:pic>
      </p:grpSp>
      <p:grpSp>
        <p:nvGrpSpPr>
          <p:cNvPr name="Group 11" id="11"/>
          <p:cNvGrpSpPr/>
          <p:nvPr/>
        </p:nvGrpSpPr>
        <p:grpSpPr>
          <a:xfrm rot="0">
            <a:off x="1051251" y="5677996"/>
            <a:ext cx="2879338" cy="2850856"/>
            <a:chOff x="0" y="0"/>
            <a:chExt cx="3839117" cy="3801142"/>
          </a:xfrm>
        </p:grpSpPr>
        <p:pic>
          <p:nvPicPr>
            <p:cNvPr name="Picture 12" id="12"/>
            <p:cNvPicPr>
              <a:picLocks noChangeAspect="true"/>
            </p:cNvPicPr>
            <p:nvPr/>
          </p:nvPicPr>
          <p:blipFill>
            <a:blip r:embed="rId7"/>
            <a:srcRect l="160" t="783" r="160" b="0"/>
            <a:stretch>
              <a:fillRect/>
            </a:stretch>
          </p:blipFill>
          <p:spPr>
            <a:xfrm>
              <a:off x="0" y="0"/>
              <a:ext cx="3839117" cy="3801142"/>
            </a:xfrm>
            <a:prstGeom prst="rect">
              <a:avLst/>
            </a:prstGeom>
          </p:spPr>
        </p:pic>
      </p:grpSp>
      <p:grpSp>
        <p:nvGrpSpPr>
          <p:cNvPr name="Group 13" id="13"/>
          <p:cNvGrpSpPr/>
          <p:nvPr/>
        </p:nvGrpSpPr>
        <p:grpSpPr>
          <a:xfrm rot="0">
            <a:off x="5374764" y="5677996"/>
            <a:ext cx="3001083" cy="2850856"/>
            <a:chOff x="0" y="0"/>
            <a:chExt cx="4001444" cy="3801142"/>
          </a:xfrm>
        </p:grpSpPr>
        <p:pic>
          <p:nvPicPr>
            <p:cNvPr name="Picture 14" id="14"/>
            <p:cNvPicPr>
              <a:picLocks noChangeAspect="true"/>
            </p:cNvPicPr>
            <p:nvPr/>
          </p:nvPicPr>
          <p:blipFill>
            <a:blip r:embed="rId8"/>
            <a:srcRect l="0" t="1845" r="0" b="1845"/>
            <a:stretch>
              <a:fillRect/>
            </a:stretch>
          </p:blipFill>
          <p:spPr>
            <a:xfrm>
              <a:off x="0" y="0"/>
              <a:ext cx="4001444" cy="3801142"/>
            </a:xfrm>
            <a:prstGeom prst="rect">
              <a:avLst/>
            </a:prstGeom>
          </p:spPr>
        </p:pic>
      </p:grpSp>
      <p:grpSp>
        <p:nvGrpSpPr>
          <p:cNvPr name="Group 15" id="15"/>
          <p:cNvGrpSpPr/>
          <p:nvPr/>
        </p:nvGrpSpPr>
        <p:grpSpPr>
          <a:xfrm rot="0">
            <a:off x="9812720" y="5677996"/>
            <a:ext cx="3253086" cy="2947940"/>
            <a:chOff x="0" y="0"/>
            <a:chExt cx="4337447" cy="3930586"/>
          </a:xfrm>
        </p:grpSpPr>
        <p:pic>
          <p:nvPicPr>
            <p:cNvPr name="Picture 16" id="16"/>
            <p:cNvPicPr>
              <a:picLocks noChangeAspect="true"/>
            </p:cNvPicPr>
            <p:nvPr/>
          </p:nvPicPr>
          <p:blipFill>
            <a:blip r:embed="rId9"/>
            <a:srcRect l="0" t="1813" r="3120" b="1813"/>
            <a:stretch>
              <a:fillRect/>
            </a:stretch>
          </p:blipFill>
          <p:spPr>
            <a:xfrm>
              <a:off x="0" y="0"/>
              <a:ext cx="4337447" cy="3930586"/>
            </a:xfrm>
            <a:prstGeom prst="rect">
              <a:avLst/>
            </a:prstGeom>
          </p:spPr>
        </p:pic>
      </p:grpSp>
      <p:grpSp>
        <p:nvGrpSpPr>
          <p:cNvPr name="Group 17" id="17"/>
          <p:cNvGrpSpPr/>
          <p:nvPr/>
        </p:nvGrpSpPr>
        <p:grpSpPr>
          <a:xfrm rot="0">
            <a:off x="14351169" y="5577931"/>
            <a:ext cx="3170857" cy="2947940"/>
            <a:chOff x="0" y="0"/>
            <a:chExt cx="4227809" cy="3930586"/>
          </a:xfrm>
        </p:grpSpPr>
        <p:pic>
          <p:nvPicPr>
            <p:cNvPr name="Picture 18" id="18"/>
            <p:cNvPicPr>
              <a:picLocks noChangeAspect="true"/>
            </p:cNvPicPr>
            <p:nvPr/>
          </p:nvPicPr>
          <p:blipFill>
            <a:blip r:embed="rId10"/>
            <a:srcRect l="0" t="556" r="0" b="6136"/>
            <a:stretch>
              <a:fillRect/>
            </a:stretch>
          </p:blipFill>
          <p:spPr>
            <a:xfrm>
              <a:off x="0" y="0"/>
              <a:ext cx="4227809" cy="3930586"/>
            </a:xfrm>
            <a:prstGeom prst="rect">
              <a:avLst/>
            </a:prstGeom>
          </p:spPr>
        </p:pic>
      </p:grpSp>
      <p:sp>
        <p:nvSpPr>
          <p:cNvPr name="TextBox 19" id="19"/>
          <p:cNvSpPr txBox="true"/>
          <p:nvPr/>
        </p:nvSpPr>
        <p:spPr>
          <a:xfrm rot="0">
            <a:off x="10034061" y="3859243"/>
            <a:ext cx="2589163" cy="861967"/>
          </a:xfrm>
          <a:prstGeom prst="rect">
            <a:avLst/>
          </a:prstGeom>
        </p:spPr>
        <p:txBody>
          <a:bodyPr anchor="t" rtlCol="false" tIns="0" lIns="0" bIns="0" rIns="0">
            <a:spAutoFit/>
          </a:bodyPr>
          <a:lstStyle/>
          <a:p>
            <a:pPr algn="ctr">
              <a:lnSpc>
                <a:spcPts val="7090"/>
              </a:lnSpc>
            </a:pPr>
            <a:r>
              <a:rPr lang="en-US" sz="5064">
                <a:solidFill>
                  <a:srgbClr val="F6C402"/>
                </a:solidFill>
                <a:latin typeface="Canva Sans Bold"/>
              </a:rPr>
              <a:t>CURATE</a:t>
            </a:r>
          </a:p>
        </p:txBody>
      </p:sp>
      <p:sp>
        <p:nvSpPr>
          <p:cNvPr name="TextBox 20" id="20"/>
          <p:cNvSpPr txBox="true"/>
          <p:nvPr/>
        </p:nvSpPr>
        <p:spPr>
          <a:xfrm rot="0">
            <a:off x="10034108" y="8777460"/>
            <a:ext cx="2792685" cy="861967"/>
          </a:xfrm>
          <a:prstGeom prst="rect">
            <a:avLst/>
          </a:prstGeom>
        </p:spPr>
        <p:txBody>
          <a:bodyPr anchor="t" rtlCol="false" tIns="0" lIns="0" bIns="0" rIns="0">
            <a:spAutoFit/>
          </a:bodyPr>
          <a:lstStyle/>
          <a:p>
            <a:pPr algn="ctr">
              <a:lnSpc>
                <a:spcPts val="7090"/>
              </a:lnSpc>
            </a:pPr>
            <a:r>
              <a:rPr lang="en-US" sz="5064">
                <a:solidFill>
                  <a:srgbClr val="F6C402"/>
                </a:solidFill>
                <a:latin typeface="Canva Sans Bold"/>
              </a:rPr>
              <a:t>REWARD</a:t>
            </a:r>
          </a:p>
        </p:txBody>
      </p:sp>
      <p:sp>
        <p:nvSpPr>
          <p:cNvPr name="TextBox 21" id="21"/>
          <p:cNvSpPr txBox="true"/>
          <p:nvPr/>
        </p:nvSpPr>
        <p:spPr>
          <a:xfrm rot="0">
            <a:off x="14541883" y="8777460"/>
            <a:ext cx="2717304" cy="861967"/>
          </a:xfrm>
          <a:prstGeom prst="rect">
            <a:avLst/>
          </a:prstGeom>
        </p:spPr>
        <p:txBody>
          <a:bodyPr anchor="t" rtlCol="false" tIns="0" lIns="0" bIns="0" rIns="0">
            <a:spAutoFit/>
          </a:bodyPr>
          <a:lstStyle/>
          <a:p>
            <a:pPr algn="ctr">
              <a:lnSpc>
                <a:spcPts val="7090"/>
              </a:lnSpc>
            </a:pPr>
            <a:r>
              <a:rPr lang="en-US" sz="5064">
                <a:solidFill>
                  <a:srgbClr val="F6C402"/>
                </a:solidFill>
                <a:latin typeface="Canva Sans Bold"/>
              </a:rPr>
              <a:t>DONATE</a:t>
            </a:r>
          </a:p>
        </p:txBody>
      </p:sp>
      <p:sp>
        <p:nvSpPr>
          <p:cNvPr name="TextBox 22" id="22"/>
          <p:cNvSpPr txBox="true"/>
          <p:nvPr/>
        </p:nvSpPr>
        <p:spPr>
          <a:xfrm rot="0">
            <a:off x="1581839" y="3859243"/>
            <a:ext cx="1795611" cy="861967"/>
          </a:xfrm>
          <a:prstGeom prst="rect">
            <a:avLst/>
          </a:prstGeom>
        </p:spPr>
        <p:txBody>
          <a:bodyPr anchor="t" rtlCol="false" tIns="0" lIns="0" bIns="0" rIns="0">
            <a:spAutoFit/>
          </a:bodyPr>
          <a:lstStyle/>
          <a:p>
            <a:pPr algn="ctr">
              <a:lnSpc>
                <a:spcPts val="7090"/>
              </a:lnSpc>
            </a:pPr>
            <a:r>
              <a:rPr lang="en-US" sz="5064">
                <a:solidFill>
                  <a:srgbClr val="F6C402"/>
                </a:solidFill>
                <a:latin typeface="Canva Sans Bold"/>
              </a:rPr>
              <a:t>SCAN</a:t>
            </a:r>
          </a:p>
        </p:txBody>
      </p:sp>
      <p:sp>
        <p:nvSpPr>
          <p:cNvPr name="TextBox 23" id="23"/>
          <p:cNvSpPr txBox="true"/>
          <p:nvPr/>
        </p:nvSpPr>
        <p:spPr>
          <a:xfrm rot="0">
            <a:off x="5453207" y="3859243"/>
            <a:ext cx="2746549" cy="861967"/>
          </a:xfrm>
          <a:prstGeom prst="rect">
            <a:avLst/>
          </a:prstGeom>
        </p:spPr>
        <p:txBody>
          <a:bodyPr anchor="t" rtlCol="false" tIns="0" lIns="0" bIns="0" rIns="0">
            <a:spAutoFit/>
          </a:bodyPr>
          <a:lstStyle/>
          <a:p>
            <a:pPr algn="ctr">
              <a:lnSpc>
                <a:spcPts val="7090"/>
              </a:lnSpc>
            </a:pPr>
            <a:r>
              <a:rPr lang="en-US" sz="5064">
                <a:solidFill>
                  <a:srgbClr val="F6C402"/>
                </a:solidFill>
                <a:latin typeface="Canva Sans Bold"/>
              </a:rPr>
              <a:t>CHOOSE</a:t>
            </a:r>
          </a:p>
        </p:txBody>
      </p:sp>
      <p:sp>
        <p:nvSpPr>
          <p:cNvPr name="TextBox 24" id="24"/>
          <p:cNvSpPr txBox="true"/>
          <p:nvPr/>
        </p:nvSpPr>
        <p:spPr>
          <a:xfrm rot="0">
            <a:off x="14804081" y="3859243"/>
            <a:ext cx="2192908" cy="861967"/>
          </a:xfrm>
          <a:prstGeom prst="rect">
            <a:avLst/>
          </a:prstGeom>
        </p:spPr>
        <p:txBody>
          <a:bodyPr anchor="t" rtlCol="false" tIns="0" lIns="0" bIns="0" rIns="0">
            <a:spAutoFit/>
          </a:bodyPr>
          <a:lstStyle/>
          <a:p>
            <a:pPr algn="ctr">
              <a:lnSpc>
                <a:spcPts val="7090"/>
              </a:lnSpc>
            </a:pPr>
            <a:r>
              <a:rPr lang="en-US" sz="5064">
                <a:solidFill>
                  <a:srgbClr val="F6C402"/>
                </a:solidFill>
                <a:latin typeface="Canva Sans Bold"/>
              </a:rPr>
              <a:t>GOALS</a:t>
            </a:r>
          </a:p>
        </p:txBody>
      </p:sp>
      <p:sp>
        <p:nvSpPr>
          <p:cNvPr name="TextBox 25" id="25"/>
          <p:cNvSpPr txBox="true"/>
          <p:nvPr/>
        </p:nvSpPr>
        <p:spPr>
          <a:xfrm rot="0">
            <a:off x="1614733" y="8777460"/>
            <a:ext cx="1774924" cy="861967"/>
          </a:xfrm>
          <a:prstGeom prst="rect">
            <a:avLst/>
          </a:prstGeom>
        </p:spPr>
        <p:txBody>
          <a:bodyPr anchor="t" rtlCol="false" tIns="0" lIns="0" bIns="0" rIns="0">
            <a:spAutoFit/>
          </a:bodyPr>
          <a:lstStyle/>
          <a:p>
            <a:pPr algn="ctr">
              <a:lnSpc>
                <a:spcPts val="7090"/>
              </a:lnSpc>
            </a:pPr>
            <a:r>
              <a:rPr lang="en-US" sz="5064">
                <a:solidFill>
                  <a:srgbClr val="F6C402"/>
                </a:solidFill>
                <a:latin typeface="Canva Sans Bold"/>
              </a:rPr>
              <a:t>EARN</a:t>
            </a:r>
          </a:p>
        </p:txBody>
      </p:sp>
      <p:sp>
        <p:nvSpPr>
          <p:cNvPr name="TextBox 26" id="26"/>
          <p:cNvSpPr txBox="true"/>
          <p:nvPr/>
        </p:nvSpPr>
        <p:spPr>
          <a:xfrm rot="0">
            <a:off x="5106065" y="8777460"/>
            <a:ext cx="3440832" cy="861967"/>
          </a:xfrm>
          <a:prstGeom prst="rect">
            <a:avLst/>
          </a:prstGeom>
        </p:spPr>
        <p:txBody>
          <a:bodyPr anchor="t" rtlCol="false" tIns="0" lIns="0" bIns="0" rIns="0">
            <a:spAutoFit/>
          </a:bodyPr>
          <a:lstStyle/>
          <a:p>
            <a:pPr algn="ctr">
              <a:lnSpc>
                <a:spcPts val="7090"/>
              </a:lnSpc>
            </a:pPr>
            <a:r>
              <a:rPr lang="en-US" sz="5064">
                <a:solidFill>
                  <a:srgbClr val="F6C402"/>
                </a:solidFill>
                <a:latin typeface="Canva Sans Bold"/>
              </a:rPr>
              <a:t>PROGRESS</a:t>
            </a:r>
          </a:p>
        </p:txBody>
      </p:sp>
      <p:sp>
        <p:nvSpPr>
          <p:cNvPr name="TextBox 27" id="27"/>
          <p:cNvSpPr txBox="true"/>
          <p:nvPr/>
        </p:nvSpPr>
        <p:spPr>
          <a:xfrm rot="0">
            <a:off x="593948" y="429233"/>
            <a:ext cx="156716" cy="498116"/>
          </a:xfrm>
          <a:prstGeom prst="rect">
            <a:avLst/>
          </a:prstGeom>
        </p:spPr>
        <p:txBody>
          <a:bodyPr anchor="t" rtlCol="false" tIns="0" lIns="0" bIns="0" rIns="0">
            <a:spAutoFit/>
          </a:bodyPr>
          <a:lstStyle/>
          <a:p>
            <a:pPr algn="ctr">
              <a:lnSpc>
                <a:spcPts val="4044"/>
              </a:lnSpc>
            </a:pPr>
            <a:r>
              <a:rPr lang="en-US" sz="2889">
                <a:solidFill>
                  <a:srgbClr val="F6C402"/>
                </a:solidFill>
                <a:latin typeface="Garet Bold"/>
              </a:rPr>
              <a:t>1</a:t>
            </a:r>
          </a:p>
        </p:txBody>
      </p:sp>
      <p:sp>
        <p:nvSpPr>
          <p:cNvPr name="TextBox 28" id="28"/>
          <p:cNvSpPr txBox="true"/>
          <p:nvPr/>
        </p:nvSpPr>
        <p:spPr>
          <a:xfrm rot="0">
            <a:off x="4869990" y="429233"/>
            <a:ext cx="235967" cy="498116"/>
          </a:xfrm>
          <a:prstGeom prst="rect">
            <a:avLst/>
          </a:prstGeom>
        </p:spPr>
        <p:txBody>
          <a:bodyPr anchor="t" rtlCol="false" tIns="0" lIns="0" bIns="0" rIns="0">
            <a:spAutoFit/>
          </a:bodyPr>
          <a:lstStyle/>
          <a:p>
            <a:pPr algn="ctr">
              <a:lnSpc>
                <a:spcPts val="4044"/>
              </a:lnSpc>
            </a:pPr>
            <a:r>
              <a:rPr lang="en-US" sz="2889">
                <a:solidFill>
                  <a:srgbClr val="F6C402"/>
                </a:solidFill>
                <a:latin typeface="Garet Bold"/>
              </a:rPr>
              <a:t>2</a:t>
            </a:r>
          </a:p>
        </p:txBody>
      </p:sp>
      <p:sp>
        <p:nvSpPr>
          <p:cNvPr name="TextBox 29" id="29"/>
          <p:cNvSpPr txBox="true"/>
          <p:nvPr/>
        </p:nvSpPr>
        <p:spPr>
          <a:xfrm rot="0">
            <a:off x="9363252" y="429233"/>
            <a:ext cx="228228" cy="498116"/>
          </a:xfrm>
          <a:prstGeom prst="rect">
            <a:avLst/>
          </a:prstGeom>
        </p:spPr>
        <p:txBody>
          <a:bodyPr anchor="t" rtlCol="false" tIns="0" lIns="0" bIns="0" rIns="0">
            <a:spAutoFit/>
          </a:bodyPr>
          <a:lstStyle/>
          <a:p>
            <a:pPr algn="ctr">
              <a:lnSpc>
                <a:spcPts val="4044"/>
              </a:lnSpc>
            </a:pPr>
            <a:r>
              <a:rPr lang="en-US" sz="2889">
                <a:solidFill>
                  <a:srgbClr val="F6C402"/>
                </a:solidFill>
                <a:latin typeface="Garet Bold"/>
              </a:rPr>
              <a:t>3</a:t>
            </a:r>
          </a:p>
        </p:txBody>
      </p:sp>
      <p:sp>
        <p:nvSpPr>
          <p:cNvPr name="TextBox 30" id="30"/>
          <p:cNvSpPr txBox="true"/>
          <p:nvPr/>
        </p:nvSpPr>
        <p:spPr>
          <a:xfrm rot="0">
            <a:off x="13825304" y="429233"/>
            <a:ext cx="237083" cy="498116"/>
          </a:xfrm>
          <a:prstGeom prst="rect">
            <a:avLst/>
          </a:prstGeom>
        </p:spPr>
        <p:txBody>
          <a:bodyPr anchor="t" rtlCol="false" tIns="0" lIns="0" bIns="0" rIns="0">
            <a:spAutoFit/>
          </a:bodyPr>
          <a:lstStyle/>
          <a:p>
            <a:pPr algn="ctr">
              <a:lnSpc>
                <a:spcPts val="4044"/>
              </a:lnSpc>
            </a:pPr>
            <a:r>
              <a:rPr lang="en-US" sz="2889">
                <a:solidFill>
                  <a:srgbClr val="F6C402"/>
                </a:solidFill>
                <a:latin typeface="Garet Bold"/>
              </a:rPr>
              <a:t>4</a:t>
            </a:r>
          </a:p>
        </p:txBody>
      </p:sp>
      <p:sp>
        <p:nvSpPr>
          <p:cNvPr name="TextBox 31" id="31"/>
          <p:cNvSpPr txBox="true"/>
          <p:nvPr/>
        </p:nvSpPr>
        <p:spPr>
          <a:xfrm rot="0">
            <a:off x="637052" y="5392619"/>
            <a:ext cx="227186" cy="498116"/>
          </a:xfrm>
          <a:prstGeom prst="rect">
            <a:avLst/>
          </a:prstGeom>
        </p:spPr>
        <p:txBody>
          <a:bodyPr anchor="t" rtlCol="false" tIns="0" lIns="0" bIns="0" rIns="0">
            <a:spAutoFit/>
          </a:bodyPr>
          <a:lstStyle/>
          <a:p>
            <a:pPr algn="ctr">
              <a:lnSpc>
                <a:spcPts val="4044"/>
              </a:lnSpc>
            </a:pPr>
            <a:r>
              <a:rPr lang="en-US" sz="2889">
                <a:solidFill>
                  <a:srgbClr val="F6C402"/>
                </a:solidFill>
                <a:latin typeface="Garet Bold"/>
              </a:rPr>
              <a:t>5</a:t>
            </a:r>
          </a:p>
        </p:txBody>
      </p:sp>
      <p:sp>
        <p:nvSpPr>
          <p:cNvPr name="TextBox 32" id="32"/>
          <p:cNvSpPr txBox="true"/>
          <p:nvPr/>
        </p:nvSpPr>
        <p:spPr>
          <a:xfrm rot="0">
            <a:off x="4948329" y="5392619"/>
            <a:ext cx="235967" cy="498116"/>
          </a:xfrm>
          <a:prstGeom prst="rect">
            <a:avLst/>
          </a:prstGeom>
        </p:spPr>
        <p:txBody>
          <a:bodyPr anchor="t" rtlCol="false" tIns="0" lIns="0" bIns="0" rIns="0">
            <a:spAutoFit/>
          </a:bodyPr>
          <a:lstStyle/>
          <a:p>
            <a:pPr algn="ctr">
              <a:lnSpc>
                <a:spcPts val="4044"/>
              </a:lnSpc>
            </a:pPr>
            <a:r>
              <a:rPr lang="en-US" sz="2889">
                <a:solidFill>
                  <a:srgbClr val="F6C402"/>
                </a:solidFill>
                <a:latin typeface="Garet Bold"/>
              </a:rPr>
              <a:t>6</a:t>
            </a:r>
          </a:p>
        </p:txBody>
      </p:sp>
      <p:sp>
        <p:nvSpPr>
          <p:cNvPr name="TextBox 33" id="33"/>
          <p:cNvSpPr txBox="true"/>
          <p:nvPr/>
        </p:nvSpPr>
        <p:spPr>
          <a:xfrm rot="0">
            <a:off x="9451860" y="5392619"/>
            <a:ext cx="207690" cy="498116"/>
          </a:xfrm>
          <a:prstGeom prst="rect">
            <a:avLst/>
          </a:prstGeom>
        </p:spPr>
        <p:txBody>
          <a:bodyPr anchor="t" rtlCol="false" tIns="0" lIns="0" bIns="0" rIns="0">
            <a:spAutoFit/>
          </a:bodyPr>
          <a:lstStyle/>
          <a:p>
            <a:pPr algn="ctr">
              <a:lnSpc>
                <a:spcPts val="4044"/>
              </a:lnSpc>
            </a:pPr>
            <a:r>
              <a:rPr lang="en-US" sz="2889">
                <a:solidFill>
                  <a:srgbClr val="F6C402"/>
                </a:solidFill>
                <a:latin typeface="Garet Bold"/>
              </a:rPr>
              <a:t>7</a:t>
            </a:r>
          </a:p>
        </p:txBody>
      </p:sp>
      <p:sp>
        <p:nvSpPr>
          <p:cNvPr name="TextBox 34" id="34"/>
          <p:cNvSpPr txBox="true"/>
          <p:nvPr/>
        </p:nvSpPr>
        <p:spPr>
          <a:xfrm rot="0">
            <a:off x="13908778" y="5392619"/>
            <a:ext cx="226814" cy="498116"/>
          </a:xfrm>
          <a:prstGeom prst="rect">
            <a:avLst/>
          </a:prstGeom>
        </p:spPr>
        <p:txBody>
          <a:bodyPr anchor="t" rtlCol="false" tIns="0" lIns="0" bIns="0" rIns="0">
            <a:spAutoFit/>
          </a:bodyPr>
          <a:lstStyle/>
          <a:p>
            <a:pPr algn="ctr">
              <a:lnSpc>
                <a:spcPts val="4044"/>
              </a:lnSpc>
            </a:pPr>
            <a:r>
              <a:rPr lang="en-US" sz="2889">
                <a:solidFill>
                  <a:srgbClr val="F6C402"/>
                </a:solidFill>
                <a:latin typeface="Garet Bold"/>
              </a:rPr>
              <a:t>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7460134" y="3468936"/>
            <a:ext cx="28105" cy="4514338"/>
          </a:xfrm>
          <a:prstGeom prst="rect">
            <a:avLst/>
          </a:prstGeom>
          <a:solidFill>
            <a:srgbClr val="FFFFFF"/>
          </a:solidFill>
        </p:spPr>
      </p:sp>
      <p:sp>
        <p:nvSpPr>
          <p:cNvPr name="AutoShape 3" id="3"/>
          <p:cNvSpPr/>
          <p:nvPr/>
        </p:nvSpPr>
        <p:spPr>
          <a:xfrm rot="0">
            <a:off x="11307116" y="3468936"/>
            <a:ext cx="28105" cy="4514338"/>
          </a:xfrm>
          <a:prstGeom prst="rect">
            <a:avLst/>
          </a:prstGeom>
          <a:solidFill>
            <a:srgbClr val="FFFFFF"/>
          </a:solidFill>
        </p:spPr>
      </p:sp>
      <p:grpSp>
        <p:nvGrpSpPr>
          <p:cNvPr name="Group 4" id="4"/>
          <p:cNvGrpSpPr/>
          <p:nvPr/>
        </p:nvGrpSpPr>
        <p:grpSpPr>
          <a:xfrm rot="0">
            <a:off x="6009614" y="4612701"/>
            <a:ext cx="6624231" cy="2017628"/>
            <a:chOff x="0" y="0"/>
            <a:chExt cx="3631752" cy="1106170"/>
          </a:xfrm>
        </p:grpSpPr>
        <p:sp>
          <p:nvSpPr>
            <p:cNvPr name="Freeform 5" id="5"/>
            <p:cNvSpPr/>
            <p:nvPr/>
          </p:nvSpPr>
          <p:spPr>
            <a:xfrm>
              <a:off x="0" y="0"/>
              <a:ext cx="3633022" cy="1106170"/>
            </a:xfrm>
            <a:custGeom>
              <a:avLst/>
              <a:gdLst/>
              <a:ahLst/>
              <a:cxnLst/>
              <a:rect r="r" b="b" t="t" l="l"/>
              <a:pathLst>
                <a:path h="1106170" w="3633022">
                  <a:moveTo>
                    <a:pt x="3079302" y="1106170"/>
                  </a:moveTo>
                  <a:lnTo>
                    <a:pt x="553720" y="1106170"/>
                  </a:lnTo>
                  <a:cubicBezTo>
                    <a:pt x="247650" y="1106170"/>
                    <a:pt x="0" y="858520"/>
                    <a:pt x="0" y="553720"/>
                  </a:cubicBezTo>
                  <a:cubicBezTo>
                    <a:pt x="0" y="247650"/>
                    <a:pt x="247650" y="0"/>
                    <a:pt x="553720" y="0"/>
                  </a:cubicBezTo>
                  <a:lnTo>
                    <a:pt x="3079302" y="0"/>
                  </a:lnTo>
                  <a:cubicBezTo>
                    <a:pt x="3385372" y="0"/>
                    <a:pt x="3633022" y="247650"/>
                    <a:pt x="3633022" y="553720"/>
                  </a:cubicBezTo>
                  <a:cubicBezTo>
                    <a:pt x="3631752" y="858520"/>
                    <a:pt x="3384102" y="1106170"/>
                    <a:pt x="3079302" y="1106170"/>
                  </a:cubicBezTo>
                  <a:close/>
                </a:path>
              </a:pathLst>
            </a:custGeom>
            <a:solidFill>
              <a:srgbClr val="86EAE9"/>
            </a:solidFill>
          </p:spPr>
        </p:sp>
      </p:grpSp>
      <p:grpSp>
        <p:nvGrpSpPr>
          <p:cNvPr name="Group 6" id="6"/>
          <p:cNvGrpSpPr/>
          <p:nvPr/>
        </p:nvGrpSpPr>
        <p:grpSpPr>
          <a:xfrm rot="5400000">
            <a:off x="4130942" y="2752610"/>
            <a:ext cx="1751392" cy="720017"/>
            <a:chOff x="0" y="0"/>
            <a:chExt cx="10490033" cy="4699000"/>
          </a:xfrm>
        </p:grpSpPr>
        <p:sp>
          <p:nvSpPr>
            <p:cNvPr name="Freeform 7" id="7"/>
            <p:cNvSpPr/>
            <p:nvPr/>
          </p:nvSpPr>
          <p:spPr>
            <a:xfrm>
              <a:off x="327533" y="113538"/>
              <a:ext cx="9798645" cy="4568952"/>
            </a:xfrm>
            <a:custGeom>
              <a:avLst/>
              <a:gdLst/>
              <a:ahLst/>
              <a:cxnLst/>
              <a:rect r="r" b="b" t="t" l="l"/>
              <a:pathLst>
                <a:path h="4568952" w="9798645">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FFFFFF"/>
            </a:solidFill>
          </p:spPr>
        </p:sp>
      </p:grpSp>
      <p:grpSp>
        <p:nvGrpSpPr>
          <p:cNvPr name="Group 8" id="8"/>
          <p:cNvGrpSpPr/>
          <p:nvPr/>
        </p:nvGrpSpPr>
        <p:grpSpPr>
          <a:xfrm rot="0">
            <a:off x="6296875" y="2354767"/>
            <a:ext cx="2326519" cy="1114168"/>
            <a:chOff x="0" y="0"/>
            <a:chExt cx="2284453" cy="1106170"/>
          </a:xfrm>
        </p:grpSpPr>
        <p:sp>
          <p:nvSpPr>
            <p:cNvPr name="Freeform 9" id="9"/>
            <p:cNvSpPr/>
            <p:nvPr/>
          </p:nvSpPr>
          <p:spPr>
            <a:xfrm>
              <a:off x="0" y="0"/>
              <a:ext cx="2285723" cy="1107440"/>
            </a:xfrm>
            <a:custGeom>
              <a:avLst/>
              <a:gdLst/>
              <a:ahLst/>
              <a:cxnLst/>
              <a:rect r="r" b="b" t="t" l="l"/>
              <a:pathLst>
                <a:path h="1107440" w="2285723">
                  <a:moveTo>
                    <a:pt x="1732003" y="45720"/>
                  </a:moveTo>
                  <a:cubicBezTo>
                    <a:pt x="2011403" y="45720"/>
                    <a:pt x="2238733" y="273050"/>
                    <a:pt x="2238733" y="552450"/>
                  </a:cubicBezTo>
                  <a:cubicBezTo>
                    <a:pt x="2238733" y="831850"/>
                    <a:pt x="2011403" y="1059180"/>
                    <a:pt x="1732003" y="1059180"/>
                  </a:cubicBezTo>
                  <a:lnTo>
                    <a:pt x="553720" y="1059180"/>
                  </a:lnTo>
                  <a:cubicBezTo>
                    <a:pt x="274320" y="1059180"/>
                    <a:pt x="46990" y="831850"/>
                    <a:pt x="46990" y="552450"/>
                  </a:cubicBezTo>
                  <a:cubicBezTo>
                    <a:pt x="46990" y="273050"/>
                    <a:pt x="274320" y="45720"/>
                    <a:pt x="553720" y="45720"/>
                  </a:cubicBezTo>
                  <a:lnTo>
                    <a:pt x="1732003" y="45720"/>
                  </a:lnTo>
                  <a:moveTo>
                    <a:pt x="1732003" y="0"/>
                  </a:moveTo>
                  <a:lnTo>
                    <a:pt x="553720" y="0"/>
                  </a:lnTo>
                  <a:cubicBezTo>
                    <a:pt x="247650" y="0"/>
                    <a:pt x="0" y="247650"/>
                    <a:pt x="0" y="553720"/>
                  </a:cubicBezTo>
                  <a:cubicBezTo>
                    <a:pt x="0" y="859790"/>
                    <a:pt x="247650" y="1107440"/>
                    <a:pt x="553720" y="1107440"/>
                  </a:cubicBezTo>
                  <a:lnTo>
                    <a:pt x="1732003" y="1107440"/>
                  </a:lnTo>
                  <a:cubicBezTo>
                    <a:pt x="2038073" y="1107440"/>
                    <a:pt x="2285723" y="859790"/>
                    <a:pt x="2285723" y="553720"/>
                  </a:cubicBezTo>
                  <a:cubicBezTo>
                    <a:pt x="2284453" y="247650"/>
                    <a:pt x="2036803" y="0"/>
                    <a:pt x="1732003" y="0"/>
                  </a:cubicBezTo>
                  <a:close/>
                </a:path>
              </a:pathLst>
            </a:custGeom>
            <a:solidFill>
              <a:srgbClr val="3EDAD8"/>
            </a:solidFill>
          </p:spPr>
        </p:sp>
      </p:grpSp>
      <p:grpSp>
        <p:nvGrpSpPr>
          <p:cNvPr name="Group 10" id="10"/>
          <p:cNvGrpSpPr/>
          <p:nvPr/>
        </p:nvGrpSpPr>
        <p:grpSpPr>
          <a:xfrm rot="0">
            <a:off x="443314" y="1617451"/>
            <a:ext cx="4078711" cy="2990335"/>
            <a:chOff x="0" y="0"/>
            <a:chExt cx="5438281" cy="3987113"/>
          </a:xfrm>
        </p:grpSpPr>
        <p:sp>
          <p:nvSpPr>
            <p:cNvPr name="TextBox 11" id="11"/>
            <p:cNvSpPr txBox="true"/>
            <p:nvPr/>
          </p:nvSpPr>
          <p:spPr>
            <a:xfrm rot="0">
              <a:off x="0" y="-57150"/>
              <a:ext cx="5438281" cy="595972"/>
            </a:xfrm>
            <a:prstGeom prst="rect">
              <a:avLst/>
            </a:prstGeom>
          </p:spPr>
          <p:txBody>
            <a:bodyPr anchor="t" rtlCol="false" tIns="0" lIns="0" bIns="0" rIns="0">
              <a:spAutoFit/>
            </a:bodyPr>
            <a:lstStyle/>
            <a:p>
              <a:pPr algn="ctr">
                <a:lnSpc>
                  <a:spcPts val="3728"/>
                </a:lnSpc>
              </a:pPr>
            </a:p>
          </p:txBody>
        </p:sp>
        <p:sp>
          <p:nvSpPr>
            <p:cNvPr name="TextBox 12" id="12"/>
            <p:cNvSpPr txBox="true"/>
            <p:nvPr/>
          </p:nvSpPr>
          <p:spPr>
            <a:xfrm rot="0">
              <a:off x="0" y="895492"/>
              <a:ext cx="5438281" cy="589246"/>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Bold"/>
                </a:rPr>
                <a:t>Increase user base</a:t>
              </a:r>
            </a:p>
          </p:txBody>
        </p:sp>
        <p:sp>
          <p:nvSpPr>
            <p:cNvPr name="TextBox 13" id="13"/>
            <p:cNvSpPr txBox="true"/>
            <p:nvPr/>
          </p:nvSpPr>
          <p:spPr>
            <a:xfrm rot="0">
              <a:off x="0" y="1835502"/>
              <a:ext cx="5438281" cy="1211546"/>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Bold"/>
                </a:rPr>
                <a:t>Additional revenue stream</a:t>
              </a:r>
            </a:p>
          </p:txBody>
        </p:sp>
        <p:sp>
          <p:nvSpPr>
            <p:cNvPr name="TextBox 14" id="14"/>
            <p:cNvSpPr txBox="true"/>
            <p:nvPr/>
          </p:nvSpPr>
          <p:spPr>
            <a:xfrm rot="0">
              <a:off x="0" y="3391141"/>
              <a:ext cx="5438281" cy="595972"/>
            </a:xfrm>
            <a:prstGeom prst="rect">
              <a:avLst/>
            </a:prstGeom>
          </p:spPr>
          <p:txBody>
            <a:bodyPr anchor="t" rtlCol="false" tIns="0" lIns="0" bIns="0" rIns="0">
              <a:spAutoFit/>
            </a:bodyPr>
            <a:lstStyle/>
            <a:p>
              <a:pPr algn="ctr">
                <a:lnSpc>
                  <a:spcPts val="3728"/>
                </a:lnSpc>
              </a:pPr>
            </a:p>
          </p:txBody>
        </p:sp>
      </p:grpSp>
      <p:sp>
        <p:nvSpPr>
          <p:cNvPr name="AutoShape 15" id="15"/>
          <p:cNvSpPr/>
          <p:nvPr/>
        </p:nvSpPr>
        <p:spPr>
          <a:xfrm rot="-5400000">
            <a:off x="5821330" y="2428207"/>
            <a:ext cx="48119" cy="967289"/>
          </a:xfrm>
          <a:prstGeom prst="rect">
            <a:avLst/>
          </a:prstGeom>
          <a:solidFill>
            <a:srgbClr val="FFFFFF"/>
          </a:solidFill>
        </p:spPr>
      </p:sp>
      <p:grpSp>
        <p:nvGrpSpPr>
          <p:cNvPr name="Group 16" id="16"/>
          <p:cNvGrpSpPr/>
          <p:nvPr/>
        </p:nvGrpSpPr>
        <p:grpSpPr>
          <a:xfrm rot="-5400000">
            <a:off x="12884917" y="2604008"/>
            <a:ext cx="1751392" cy="720017"/>
            <a:chOff x="0" y="0"/>
            <a:chExt cx="10490033" cy="4699000"/>
          </a:xfrm>
        </p:grpSpPr>
        <p:sp>
          <p:nvSpPr>
            <p:cNvPr name="Freeform 17" id="17"/>
            <p:cNvSpPr/>
            <p:nvPr/>
          </p:nvSpPr>
          <p:spPr>
            <a:xfrm>
              <a:off x="327533" y="113538"/>
              <a:ext cx="9798645" cy="4568952"/>
            </a:xfrm>
            <a:custGeom>
              <a:avLst/>
              <a:gdLst/>
              <a:ahLst/>
              <a:cxnLst/>
              <a:rect r="r" b="b" t="t" l="l"/>
              <a:pathLst>
                <a:path h="4568952" w="9798645">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FFFFFF"/>
            </a:solidFill>
          </p:spPr>
        </p:sp>
      </p:grpSp>
      <p:grpSp>
        <p:nvGrpSpPr>
          <p:cNvPr name="Group 18" id="18"/>
          <p:cNvGrpSpPr/>
          <p:nvPr/>
        </p:nvGrpSpPr>
        <p:grpSpPr>
          <a:xfrm rot="0">
            <a:off x="10143857" y="2354767"/>
            <a:ext cx="2326519" cy="1114168"/>
            <a:chOff x="0" y="0"/>
            <a:chExt cx="2284453" cy="1106170"/>
          </a:xfrm>
        </p:grpSpPr>
        <p:sp>
          <p:nvSpPr>
            <p:cNvPr name="Freeform 19" id="19"/>
            <p:cNvSpPr/>
            <p:nvPr/>
          </p:nvSpPr>
          <p:spPr>
            <a:xfrm>
              <a:off x="0" y="0"/>
              <a:ext cx="2285723" cy="1107440"/>
            </a:xfrm>
            <a:custGeom>
              <a:avLst/>
              <a:gdLst/>
              <a:ahLst/>
              <a:cxnLst/>
              <a:rect r="r" b="b" t="t" l="l"/>
              <a:pathLst>
                <a:path h="1107440" w="2285723">
                  <a:moveTo>
                    <a:pt x="1732003" y="45720"/>
                  </a:moveTo>
                  <a:cubicBezTo>
                    <a:pt x="2011403" y="45720"/>
                    <a:pt x="2238733" y="273050"/>
                    <a:pt x="2238733" y="552450"/>
                  </a:cubicBezTo>
                  <a:cubicBezTo>
                    <a:pt x="2238733" y="831850"/>
                    <a:pt x="2011403" y="1059180"/>
                    <a:pt x="1732003" y="1059180"/>
                  </a:cubicBezTo>
                  <a:lnTo>
                    <a:pt x="553720" y="1059180"/>
                  </a:lnTo>
                  <a:cubicBezTo>
                    <a:pt x="274320" y="1059180"/>
                    <a:pt x="46990" y="831850"/>
                    <a:pt x="46990" y="552450"/>
                  </a:cubicBezTo>
                  <a:cubicBezTo>
                    <a:pt x="46990" y="273050"/>
                    <a:pt x="274320" y="45720"/>
                    <a:pt x="553720" y="45720"/>
                  </a:cubicBezTo>
                  <a:lnTo>
                    <a:pt x="1732003" y="45720"/>
                  </a:lnTo>
                  <a:moveTo>
                    <a:pt x="1732003" y="0"/>
                  </a:moveTo>
                  <a:lnTo>
                    <a:pt x="553720" y="0"/>
                  </a:lnTo>
                  <a:cubicBezTo>
                    <a:pt x="247650" y="0"/>
                    <a:pt x="0" y="247650"/>
                    <a:pt x="0" y="553720"/>
                  </a:cubicBezTo>
                  <a:cubicBezTo>
                    <a:pt x="0" y="859790"/>
                    <a:pt x="247650" y="1107440"/>
                    <a:pt x="553720" y="1107440"/>
                  </a:cubicBezTo>
                  <a:lnTo>
                    <a:pt x="1732003" y="1107440"/>
                  </a:lnTo>
                  <a:cubicBezTo>
                    <a:pt x="2038073" y="1107440"/>
                    <a:pt x="2285723" y="859790"/>
                    <a:pt x="2285723" y="553720"/>
                  </a:cubicBezTo>
                  <a:cubicBezTo>
                    <a:pt x="2284453" y="247650"/>
                    <a:pt x="2036803" y="0"/>
                    <a:pt x="1732003" y="0"/>
                  </a:cubicBezTo>
                  <a:close/>
                </a:path>
              </a:pathLst>
            </a:custGeom>
            <a:solidFill>
              <a:srgbClr val="37C9EF"/>
            </a:solidFill>
          </p:spPr>
        </p:sp>
      </p:grpSp>
      <p:sp>
        <p:nvSpPr>
          <p:cNvPr name="AutoShape 20" id="20"/>
          <p:cNvSpPr/>
          <p:nvPr/>
        </p:nvSpPr>
        <p:spPr>
          <a:xfrm rot="5400000">
            <a:off x="12897802" y="2428207"/>
            <a:ext cx="48119" cy="967289"/>
          </a:xfrm>
          <a:prstGeom prst="rect">
            <a:avLst/>
          </a:prstGeom>
          <a:solidFill>
            <a:srgbClr val="FFFFFF"/>
          </a:solidFill>
        </p:spPr>
      </p:sp>
      <p:grpSp>
        <p:nvGrpSpPr>
          <p:cNvPr name="Group 21" id="21"/>
          <p:cNvGrpSpPr/>
          <p:nvPr/>
        </p:nvGrpSpPr>
        <p:grpSpPr>
          <a:xfrm rot="5400000">
            <a:off x="4009762" y="8204410"/>
            <a:ext cx="1751392" cy="720017"/>
            <a:chOff x="0" y="0"/>
            <a:chExt cx="10490033" cy="4699000"/>
          </a:xfrm>
        </p:grpSpPr>
        <p:sp>
          <p:nvSpPr>
            <p:cNvPr name="Freeform 22" id="22"/>
            <p:cNvSpPr/>
            <p:nvPr/>
          </p:nvSpPr>
          <p:spPr>
            <a:xfrm>
              <a:off x="327533" y="113538"/>
              <a:ext cx="9798645" cy="4568952"/>
            </a:xfrm>
            <a:custGeom>
              <a:avLst/>
              <a:gdLst/>
              <a:ahLst/>
              <a:cxnLst/>
              <a:rect r="r" b="b" t="t" l="l"/>
              <a:pathLst>
                <a:path h="4568952" w="9798645">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FFFFFF"/>
            </a:solidFill>
          </p:spPr>
        </p:sp>
      </p:grpSp>
      <p:grpSp>
        <p:nvGrpSpPr>
          <p:cNvPr name="Group 23" id="23"/>
          <p:cNvGrpSpPr/>
          <p:nvPr/>
        </p:nvGrpSpPr>
        <p:grpSpPr>
          <a:xfrm rot="0">
            <a:off x="6296875" y="7983274"/>
            <a:ext cx="2326519" cy="1114168"/>
            <a:chOff x="0" y="0"/>
            <a:chExt cx="2284453" cy="1106170"/>
          </a:xfrm>
        </p:grpSpPr>
        <p:sp>
          <p:nvSpPr>
            <p:cNvPr name="Freeform 24" id="24"/>
            <p:cNvSpPr/>
            <p:nvPr/>
          </p:nvSpPr>
          <p:spPr>
            <a:xfrm>
              <a:off x="0" y="0"/>
              <a:ext cx="2285723" cy="1107440"/>
            </a:xfrm>
            <a:custGeom>
              <a:avLst/>
              <a:gdLst/>
              <a:ahLst/>
              <a:cxnLst/>
              <a:rect r="r" b="b" t="t" l="l"/>
              <a:pathLst>
                <a:path h="1107440" w="2285723">
                  <a:moveTo>
                    <a:pt x="1732003" y="45720"/>
                  </a:moveTo>
                  <a:cubicBezTo>
                    <a:pt x="2011403" y="45720"/>
                    <a:pt x="2238733" y="273050"/>
                    <a:pt x="2238733" y="552450"/>
                  </a:cubicBezTo>
                  <a:cubicBezTo>
                    <a:pt x="2238733" y="831850"/>
                    <a:pt x="2011403" y="1059180"/>
                    <a:pt x="1732003" y="1059180"/>
                  </a:cubicBezTo>
                  <a:lnTo>
                    <a:pt x="553720" y="1059180"/>
                  </a:lnTo>
                  <a:cubicBezTo>
                    <a:pt x="274320" y="1059180"/>
                    <a:pt x="46990" y="831850"/>
                    <a:pt x="46990" y="552450"/>
                  </a:cubicBezTo>
                  <a:cubicBezTo>
                    <a:pt x="46990" y="273050"/>
                    <a:pt x="274320" y="45720"/>
                    <a:pt x="553720" y="45720"/>
                  </a:cubicBezTo>
                  <a:lnTo>
                    <a:pt x="1732003" y="45720"/>
                  </a:lnTo>
                  <a:moveTo>
                    <a:pt x="1732003" y="0"/>
                  </a:moveTo>
                  <a:lnTo>
                    <a:pt x="553720" y="0"/>
                  </a:lnTo>
                  <a:cubicBezTo>
                    <a:pt x="247650" y="0"/>
                    <a:pt x="0" y="247650"/>
                    <a:pt x="0" y="553720"/>
                  </a:cubicBezTo>
                  <a:cubicBezTo>
                    <a:pt x="0" y="859790"/>
                    <a:pt x="247650" y="1107440"/>
                    <a:pt x="553720" y="1107440"/>
                  </a:cubicBezTo>
                  <a:lnTo>
                    <a:pt x="1732003" y="1107440"/>
                  </a:lnTo>
                  <a:cubicBezTo>
                    <a:pt x="2038073" y="1107440"/>
                    <a:pt x="2285723" y="859790"/>
                    <a:pt x="2285723" y="553720"/>
                  </a:cubicBezTo>
                  <a:cubicBezTo>
                    <a:pt x="2284453" y="247650"/>
                    <a:pt x="2036803" y="0"/>
                    <a:pt x="1732003" y="0"/>
                  </a:cubicBezTo>
                  <a:close/>
                </a:path>
              </a:pathLst>
            </a:custGeom>
            <a:solidFill>
              <a:srgbClr val="2C92D5"/>
            </a:solidFill>
          </p:spPr>
        </p:sp>
      </p:grpSp>
      <p:sp>
        <p:nvSpPr>
          <p:cNvPr name="AutoShape 25" id="25"/>
          <p:cNvSpPr/>
          <p:nvPr/>
        </p:nvSpPr>
        <p:spPr>
          <a:xfrm rot="-5400000">
            <a:off x="5821330" y="8056714"/>
            <a:ext cx="48119" cy="967289"/>
          </a:xfrm>
          <a:prstGeom prst="rect">
            <a:avLst/>
          </a:prstGeom>
          <a:solidFill>
            <a:srgbClr val="FFFFFF"/>
          </a:solidFill>
        </p:spPr>
      </p:sp>
      <p:grpSp>
        <p:nvGrpSpPr>
          <p:cNvPr name="Group 26" id="26"/>
          <p:cNvGrpSpPr/>
          <p:nvPr/>
        </p:nvGrpSpPr>
        <p:grpSpPr>
          <a:xfrm rot="-5400000">
            <a:off x="12889818" y="8381117"/>
            <a:ext cx="1751392" cy="720017"/>
            <a:chOff x="0" y="0"/>
            <a:chExt cx="10490033" cy="4699000"/>
          </a:xfrm>
        </p:grpSpPr>
        <p:sp>
          <p:nvSpPr>
            <p:cNvPr name="Freeform 27" id="27"/>
            <p:cNvSpPr/>
            <p:nvPr/>
          </p:nvSpPr>
          <p:spPr>
            <a:xfrm>
              <a:off x="327533" y="113538"/>
              <a:ext cx="9798645" cy="4568952"/>
            </a:xfrm>
            <a:custGeom>
              <a:avLst/>
              <a:gdLst/>
              <a:ahLst/>
              <a:cxnLst/>
              <a:rect r="r" b="b" t="t" l="l"/>
              <a:pathLst>
                <a:path h="4568952" w="9798645">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FFFFFF"/>
            </a:solidFill>
          </p:spPr>
        </p:sp>
      </p:grpSp>
      <p:grpSp>
        <p:nvGrpSpPr>
          <p:cNvPr name="Group 28" id="28"/>
          <p:cNvGrpSpPr/>
          <p:nvPr/>
        </p:nvGrpSpPr>
        <p:grpSpPr>
          <a:xfrm rot="0">
            <a:off x="10143857" y="7983274"/>
            <a:ext cx="2326519" cy="1114168"/>
            <a:chOff x="0" y="0"/>
            <a:chExt cx="2284453" cy="1106170"/>
          </a:xfrm>
        </p:grpSpPr>
        <p:sp>
          <p:nvSpPr>
            <p:cNvPr name="Freeform 29" id="29"/>
            <p:cNvSpPr/>
            <p:nvPr/>
          </p:nvSpPr>
          <p:spPr>
            <a:xfrm>
              <a:off x="0" y="0"/>
              <a:ext cx="2285723" cy="1107440"/>
            </a:xfrm>
            <a:custGeom>
              <a:avLst/>
              <a:gdLst/>
              <a:ahLst/>
              <a:cxnLst/>
              <a:rect r="r" b="b" t="t" l="l"/>
              <a:pathLst>
                <a:path h="1107440" w="2285723">
                  <a:moveTo>
                    <a:pt x="1732003" y="45720"/>
                  </a:moveTo>
                  <a:cubicBezTo>
                    <a:pt x="2011403" y="45720"/>
                    <a:pt x="2238733" y="273050"/>
                    <a:pt x="2238733" y="552450"/>
                  </a:cubicBezTo>
                  <a:cubicBezTo>
                    <a:pt x="2238733" y="831850"/>
                    <a:pt x="2011403" y="1059180"/>
                    <a:pt x="1732003" y="1059180"/>
                  </a:cubicBezTo>
                  <a:lnTo>
                    <a:pt x="553720" y="1059180"/>
                  </a:lnTo>
                  <a:cubicBezTo>
                    <a:pt x="274320" y="1059180"/>
                    <a:pt x="46990" y="831850"/>
                    <a:pt x="46990" y="552450"/>
                  </a:cubicBezTo>
                  <a:cubicBezTo>
                    <a:pt x="46990" y="273050"/>
                    <a:pt x="274320" y="45720"/>
                    <a:pt x="553720" y="45720"/>
                  </a:cubicBezTo>
                  <a:lnTo>
                    <a:pt x="1732003" y="45720"/>
                  </a:lnTo>
                  <a:moveTo>
                    <a:pt x="1732003" y="0"/>
                  </a:moveTo>
                  <a:lnTo>
                    <a:pt x="553720" y="0"/>
                  </a:lnTo>
                  <a:cubicBezTo>
                    <a:pt x="247650" y="0"/>
                    <a:pt x="0" y="247650"/>
                    <a:pt x="0" y="553720"/>
                  </a:cubicBezTo>
                  <a:cubicBezTo>
                    <a:pt x="0" y="859790"/>
                    <a:pt x="247650" y="1107440"/>
                    <a:pt x="553720" y="1107440"/>
                  </a:cubicBezTo>
                  <a:lnTo>
                    <a:pt x="1732003" y="1107440"/>
                  </a:lnTo>
                  <a:cubicBezTo>
                    <a:pt x="2038073" y="1107440"/>
                    <a:pt x="2285723" y="859790"/>
                    <a:pt x="2285723" y="553720"/>
                  </a:cubicBezTo>
                  <a:cubicBezTo>
                    <a:pt x="2284453" y="247650"/>
                    <a:pt x="2036803" y="0"/>
                    <a:pt x="1732003" y="0"/>
                  </a:cubicBezTo>
                  <a:close/>
                </a:path>
              </a:pathLst>
            </a:custGeom>
            <a:solidFill>
              <a:srgbClr val="13538A"/>
            </a:solidFill>
          </p:spPr>
        </p:sp>
      </p:grpSp>
      <p:sp>
        <p:nvSpPr>
          <p:cNvPr name="TextBox 30" id="30"/>
          <p:cNvSpPr txBox="true"/>
          <p:nvPr/>
        </p:nvSpPr>
        <p:spPr>
          <a:xfrm rot="0">
            <a:off x="14125522" y="8276428"/>
            <a:ext cx="3133778" cy="922947"/>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Bold"/>
              </a:rPr>
              <a:t>Receive discount coupons </a:t>
            </a:r>
          </a:p>
        </p:txBody>
      </p:sp>
      <p:sp>
        <p:nvSpPr>
          <p:cNvPr name="AutoShape 31" id="31"/>
          <p:cNvSpPr/>
          <p:nvPr/>
        </p:nvSpPr>
        <p:spPr>
          <a:xfrm rot="5400000">
            <a:off x="12897802" y="8056714"/>
            <a:ext cx="48119" cy="967289"/>
          </a:xfrm>
          <a:prstGeom prst="rect">
            <a:avLst/>
          </a:prstGeom>
          <a:solidFill>
            <a:srgbClr val="FFFFFF"/>
          </a:solidFill>
        </p:spPr>
      </p:sp>
      <p:sp>
        <p:nvSpPr>
          <p:cNvPr name="AutoShape 32" id="32"/>
          <p:cNvSpPr/>
          <p:nvPr/>
        </p:nvSpPr>
        <p:spPr>
          <a:xfrm rot="-5400000">
            <a:off x="9349901" y="7760455"/>
            <a:ext cx="28105" cy="1559806"/>
          </a:xfrm>
          <a:prstGeom prst="rect">
            <a:avLst/>
          </a:prstGeom>
          <a:solidFill>
            <a:srgbClr val="FFFFFF"/>
          </a:solidFill>
        </p:spPr>
      </p:sp>
      <p:sp>
        <p:nvSpPr>
          <p:cNvPr name="AutoShape 33" id="33"/>
          <p:cNvSpPr/>
          <p:nvPr/>
        </p:nvSpPr>
        <p:spPr>
          <a:xfrm rot="-5400000">
            <a:off x="9369573" y="2170061"/>
            <a:ext cx="28105" cy="1559806"/>
          </a:xfrm>
          <a:prstGeom prst="rect">
            <a:avLst/>
          </a:prstGeom>
          <a:solidFill>
            <a:srgbClr val="FFFFFF"/>
          </a:solidFill>
        </p:spPr>
      </p:sp>
      <p:pic>
        <p:nvPicPr>
          <p:cNvPr name="Picture 34" id="3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982891">
            <a:off x="-2222565" y="-4926425"/>
            <a:ext cx="5198993" cy="8586925"/>
          </a:xfrm>
          <a:prstGeom prst="rect">
            <a:avLst/>
          </a:prstGeom>
        </p:spPr>
      </p:pic>
      <p:pic>
        <p:nvPicPr>
          <p:cNvPr name="Picture 35" id="3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982891">
            <a:off x="18207506" y="4658383"/>
            <a:ext cx="5198993" cy="8586925"/>
          </a:xfrm>
          <a:prstGeom prst="rect">
            <a:avLst/>
          </a:prstGeom>
        </p:spPr>
      </p:pic>
      <p:sp>
        <p:nvSpPr>
          <p:cNvPr name="TextBox 36" id="36"/>
          <p:cNvSpPr txBox="true"/>
          <p:nvPr/>
        </p:nvSpPr>
        <p:spPr>
          <a:xfrm rot="0">
            <a:off x="6816233" y="4946409"/>
            <a:ext cx="5095441" cy="1302588"/>
          </a:xfrm>
          <a:prstGeom prst="rect">
            <a:avLst/>
          </a:prstGeom>
        </p:spPr>
        <p:txBody>
          <a:bodyPr anchor="t" rtlCol="false" tIns="0" lIns="0" bIns="0" rIns="0">
            <a:spAutoFit/>
          </a:bodyPr>
          <a:lstStyle/>
          <a:p>
            <a:pPr algn="ctr" marL="0" indent="0" lvl="0">
              <a:lnSpc>
                <a:spcPts val="5233"/>
              </a:lnSpc>
              <a:spcBef>
                <a:spcPct val="0"/>
              </a:spcBef>
            </a:pPr>
            <a:r>
              <a:rPr lang="en-US" sz="3995" spc="119">
                <a:solidFill>
                  <a:srgbClr val="191919"/>
                </a:solidFill>
                <a:latin typeface="Aileron Heavy"/>
              </a:rPr>
              <a:t>MONASH UNIVERSITY </a:t>
            </a:r>
          </a:p>
        </p:txBody>
      </p:sp>
      <p:sp>
        <p:nvSpPr>
          <p:cNvPr name="TextBox 37" id="37"/>
          <p:cNvSpPr txBox="true"/>
          <p:nvPr/>
        </p:nvSpPr>
        <p:spPr>
          <a:xfrm rot="0">
            <a:off x="6719796" y="2419340"/>
            <a:ext cx="1480676" cy="927873"/>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a:rPr>
              <a:t>Good Empire</a:t>
            </a:r>
          </a:p>
        </p:txBody>
      </p:sp>
      <p:sp>
        <p:nvSpPr>
          <p:cNvPr name="TextBox 38" id="38"/>
          <p:cNvSpPr txBox="true"/>
          <p:nvPr/>
        </p:nvSpPr>
        <p:spPr>
          <a:xfrm rot="0">
            <a:off x="10566778" y="2653934"/>
            <a:ext cx="1480676" cy="458685"/>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a:rPr>
              <a:t>Vendors</a:t>
            </a:r>
          </a:p>
        </p:txBody>
      </p:sp>
      <p:grpSp>
        <p:nvGrpSpPr>
          <p:cNvPr name="Group 39" id="39"/>
          <p:cNvGrpSpPr/>
          <p:nvPr/>
        </p:nvGrpSpPr>
        <p:grpSpPr>
          <a:xfrm rot="0">
            <a:off x="14125522" y="2082886"/>
            <a:ext cx="3133778" cy="2528654"/>
            <a:chOff x="0" y="0"/>
            <a:chExt cx="4178370" cy="3371539"/>
          </a:xfrm>
        </p:grpSpPr>
        <p:sp>
          <p:nvSpPr>
            <p:cNvPr name="TextBox 40" id="40"/>
            <p:cNvSpPr txBox="true"/>
            <p:nvPr/>
          </p:nvSpPr>
          <p:spPr>
            <a:xfrm rot="0">
              <a:off x="0" y="-57150"/>
              <a:ext cx="4178370" cy="595972"/>
            </a:xfrm>
            <a:prstGeom prst="rect">
              <a:avLst/>
            </a:prstGeom>
          </p:spPr>
          <p:txBody>
            <a:bodyPr anchor="t" rtlCol="false" tIns="0" lIns="0" bIns="0" rIns="0">
              <a:spAutoFit/>
            </a:bodyPr>
            <a:lstStyle/>
            <a:p>
              <a:pPr algn="ctr">
                <a:lnSpc>
                  <a:spcPts val="3728"/>
                </a:lnSpc>
              </a:pPr>
            </a:p>
          </p:txBody>
        </p:sp>
        <p:sp>
          <p:nvSpPr>
            <p:cNvPr name="TextBox 41" id="41"/>
            <p:cNvSpPr txBox="true"/>
            <p:nvPr/>
          </p:nvSpPr>
          <p:spPr>
            <a:xfrm rot="0">
              <a:off x="0" y="895492"/>
              <a:ext cx="4178370" cy="589246"/>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Bold"/>
                </a:rPr>
                <a:t>More Customer</a:t>
              </a:r>
            </a:p>
          </p:txBody>
        </p:sp>
        <p:sp>
          <p:nvSpPr>
            <p:cNvPr name="TextBox 42" id="42"/>
            <p:cNvSpPr txBox="true"/>
            <p:nvPr/>
          </p:nvSpPr>
          <p:spPr>
            <a:xfrm rot="0">
              <a:off x="0" y="2775567"/>
              <a:ext cx="4178370" cy="595972"/>
            </a:xfrm>
            <a:prstGeom prst="rect">
              <a:avLst/>
            </a:prstGeom>
          </p:spPr>
          <p:txBody>
            <a:bodyPr anchor="t" rtlCol="false" tIns="0" lIns="0" bIns="0" rIns="0">
              <a:spAutoFit/>
            </a:bodyPr>
            <a:lstStyle/>
            <a:p>
              <a:pPr algn="ctr">
                <a:lnSpc>
                  <a:spcPts val="3728"/>
                </a:lnSpc>
              </a:pPr>
            </a:p>
          </p:txBody>
        </p:sp>
      </p:grpSp>
      <p:sp>
        <p:nvSpPr>
          <p:cNvPr name="TextBox 43" id="43"/>
          <p:cNvSpPr txBox="true"/>
          <p:nvPr/>
        </p:nvSpPr>
        <p:spPr>
          <a:xfrm rot="0">
            <a:off x="6719796" y="8282441"/>
            <a:ext cx="1480676" cy="458685"/>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a:rPr>
              <a:t>Others</a:t>
            </a:r>
          </a:p>
        </p:txBody>
      </p:sp>
      <p:grpSp>
        <p:nvGrpSpPr>
          <p:cNvPr name="Group 44" id="44"/>
          <p:cNvGrpSpPr/>
          <p:nvPr/>
        </p:nvGrpSpPr>
        <p:grpSpPr>
          <a:xfrm rot="0">
            <a:off x="2000371" y="7021131"/>
            <a:ext cx="2521653" cy="2990335"/>
            <a:chOff x="0" y="0"/>
            <a:chExt cx="3362204" cy="3987113"/>
          </a:xfrm>
        </p:grpSpPr>
        <p:sp>
          <p:nvSpPr>
            <p:cNvPr name="TextBox 45" id="45"/>
            <p:cNvSpPr txBox="true"/>
            <p:nvPr/>
          </p:nvSpPr>
          <p:spPr>
            <a:xfrm rot="0">
              <a:off x="0" y="-57150"/>
              <a:ext cx="3362204" cy="595972"/>
            </a:xfrm>
            <a:prstGeom prst="rect">
              <a:avLst/>
            </a:prstGeom>
          </p:spPr>
          <p:txBody>
            <a:bodyPr anchor="t" rtlCol="false" tIns="0" lIns="0" bIns="0" rIns="0">
              <a:spAutoFit/>
            </a:bodyPr>
            <a:lstStyle/>
            <a:p>
              <a:pPr algn="ctr">
                <a:lnSpc>
                  <a:spcPts val="3728"/>
                </a:lnSpc>
              </a:pPr>
            </a:p>
          </p:txBody>
        </p:sp>
        <p:sp>
          <p:nvSpPr>
            <p:cNvPr name="TextBox 46" id="46"/>
            <p:cNvSpPr txBox="true"/>
            <p:nvPr/>
          </p:nvSpPr>
          <p:spPr>
            <a:xfrm rot="0">
              <a:off x="0" y="895492"/>
              <a:ext cx="3362204" cy="589246"/>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Bold"/>
                </a:rPr>
                <a:t>Reputation</a:t>
              </a:r>
            </a:p>
          </p:txBody>
        </p:sp>
        <p:sp>
          <p:nvSpPr>
            <p:cNvPr name="TextBox 47" id="47"/>
            <p:cNvSpPr txBox="true"/>
            <p:nvPr/>
          </p:nvSpPr>
          <p:spPr>
            <a:xfrm rot="0">
              <a:off x="0" y="1835502"/>
              <a:ext cx="3362204" cy="1211546"/>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Bold"/>
                </a:rPr>
                <a:t>Student Traffic</a:t>
              </a:r>
            </a:p>
          </p:txBody>
        </p:sp>
        <p:sp>
          <p:nvSpPr>
            <p:cNvPr name="TextBox 48" id="48"/>
            <p:cNvSpPr txBox="true"/>
            <p:nvPr/>
          </p:nvSpPr>
          <p:spPr>
            <a:xfrm rot="0">
              <a:off x="0" y="3391141"/>
              <a:ext cx="3362204" cy="595972"/>
            </a:xfrm>
            <a:prstGeom prst="rect">
              <a:avLst/>
            </a:prstGeom>
          </p:spPr>
          <p:txBody>
            <a:bodyPr anchor="t" rtlCol="false" tIns="0" lIns="0" bIns="0" rIns="0">
              <a:spAutoFit/>
            </a:bodyPr>
            <a:lstStyle/>
            <a:p>
              <a:pPr algn="ctr">
                <a:lnSpc>
                  <a:spcPts val="3728"/>
                </a:lnSpc>
              </a:pPr>
            </a:p>
          </p:txBody>
        </p:sp>
      </p:grpSp>
      <p:sp>
        <p:nvSpPr>
          <p:cNvPr name="TextBox 49" id="49"/>
          <p:cNvSpPr txBox="true"/>
          <p:nvPr/>
        </p:nvSpPr>
        <p:spPr>
          <a:xfrm rot="0">
            <a:off x="10566778" y="8282441"/>
            <a:ext cx="1480676" cy="458685"/>
          </a:xfrm>
          <a:prstGeom prst="rect">
            <a:avLst/>
          </a:prstGeom>
        </p:spPr>
        <p:txBody>
          <a:bodyPr anchor="t" rtlCol="false" tIns="0" lIns="0" bIns="0" rIns="0">
            <a:spAutoFit/>
          </a:bodyPr>
          <a:lstStyle/>
          <a:p>
            <a:pPr algn="ctr">
              <a:lnSpc>
                <a:spcPts val="3728"/>
              </a:lnSpc>
            </a:pPr>
            <a:r>
              <a:rPr lang="en-US" sz="2663" spc="106">
                <a:solidFill>
                  <a:srgbClr val="FFFFFF"/>
                </a:solidFill>
                <a:latin typeface="Aileron Regular"/>
              </a:rPr>
              <a:t>Students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46260.9977"/>
                </p14:media>
              </p:ext>
            </p:extLst>
          </p:nvPr>
        </p:nvPicPr>
        <p:blipFill>
          <a:blip r:embed="rId2"/>
          <a:srcRect l="0" t="18961" r="0" b="18961"/>
          <a:stretch>
            <a:fillRect/>
          </a:stretch>
        </p:blipFill>
        <p:spPr>
          <a:xfrm flipH="false" flipV="false" rot="0">
            <a:off x="1028700" y="301828"/>
            <a:ext cx="7409386" cy="9683344"/>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10510957" y="4742908"/>
            <a:ext cx="6113428" cy="5242264"/>
          </a:xfrm>
          <a:prstGeom prst="rect">
            <a:avLst/>
          </a:prstGeom>
        </p:spPr>
      </p:pic>
      <p:sp>
        <p:nvSpPr>
          <p:cNvPr name="TextBox 4" id="4"/>
          <p:cNvSpPr txBox="true"/>
          <p:nvPr/>
        </p:nvSpPr>
        <p:spPr>
          <a:xfrm rot="0">
            <a:off x="9956587" y="2613589"/>
            <a:ext cx="6667798" cy="896620"/>
          </a:xfrm>
          <a:prstGeom prst="rect">
            <a:avLst/>
          </a:prstGeom>
        </p:spPr>
        <p:txBody>
          <a:bodyPr anchor="t" rtlCol="false" tIns="0" lIns="0" bIns="0" rIns="0">
            <a:spAutoFit/>
          </a:bodyPr>
          <a:lstStyle/>
          <a:p>
            <a:pPr algn="ctr">
              <a:lnSpc>
                <a:spcPts val="7279"/>
              </a:lnSpc>
            </a:pPr>
            <a:r>
              <a:rPr lang="en-US" sz="5199">
                <a:solidFill>
                  <a:srgbClr val="FFFFFF"/>
                </a:solidFill>
                <a:latin typeface="Tomorrow Thin Bold"/>
              </a:rPr>
              <a:t>WITHOUT INCENTIVE</a:t>
            </a:r>
          </a:p>
        </p:txBody>
      </p:sp>
      <p:sp>
        <p:nvSpPr>
          <p:cNvPr name="TextBox 5" id="5"/>
          <p:cNvSpPr txBox="true"/>
          <p:nvPr/>
        </p:nvSpPr>
        <p:spPr>
          <a:xfrm rot="0">
            <a:off x="6343389" y="585887"/>
            <a:ext cx="13288175" cy="1875777"/>
          </a:xfrm>
          <a:prstGeom prst="rect">
            <a:avLst/>
          </a:prstGeom>
        </p:spPr>
        <p:txBody>
          <a:bodyPr anchor="t" rtlCol="false" tIns="0" lIns="0" bIns="0" rIns="0">
            <a:spAutoFit/>
          </a:bodyPr>
          <a:lstStyle/>
          <a:p>
            <a:pPr algn="ctr">
              <a:lnSpc>
                <a:spcPts val="15260"/>
              </a:lnSpc>
              <a:spcBef>
                <a:spcPct val="0"/>
              </a:spcBef>
            </a:pPr>
            <a:r>
              <a:rPr lang="en-US" sz="10900" spc="109">
                <a:solidFill>
                  <a:srgbClr val="069B6B"/>
                </a:solidFill>
                <a:latin typeface="Tomorrow Bold"/>
              </a:rPr>
              <a:t>PROTOTYPE</a:t>
            </a:r>
          </a:p>
        </p:txBody>
      </p:sp>
      <p:sp>
        <p:nvSpPr>
          <p:cNvPr name="TextBox 6" id="6"/>
          <p:cNvSpPr txBox="true"/>
          <p:nvPr/>
        </p:nvSpPr>
        <p:spPr>
          <a:xfrm rot="0">
            <a:off x="14989068" y="9486725"/>
            <a:ext cx="2774461" cy="498447"/>
          </a:xfrm>
          <a:prstGeom prst="rect">
            <a:avLst/>
          </a:prstGeom>
        </p:spPr>
        <p:txBody>
          <a:bodyPr anchor="t" rtlCol="false" tIns="0" lIns="0" bIns="0" rIns="0">
            <a:spAutoFit/>
          </a:bodyPr>
          <a:lstStyle/>
          <a:p>
            <a:pPr algn="ctr">
              <a:lnSpc>
                <a:spcPts val="4026"/>
              </a:lnSpc>
              <a:spcBef>
                <a:spcPct val="0"/>
              </a:spcBef>
            </a:pPr>
            <a:r>
              <a:rPr lang="en-US" sz="2876" spc="-28">
                <a:solidFill>
                  <a:srgbClr val="FFFFFF"/>
                </a:solidFill>
                <a:latin typeface="Tomorrow Bold"/>
              </a:rPr>
              <a:t>(Atem, 2019)</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343389" y="585887"/>
            <a:ext cx="13288175" cy="1875777"/>
          </a:xfrm>
          <a:prstGeom prst="rect">
            <a:avLst/>
          </a:prstGeom>
        </p:spPr>
        <p:txBody>
          <a:bodyPr anchor="t" rtlCol="false" tIns="0" lIns="0" bIns="0" rIns="0">
            <a:spAutoFit/>
          </a:bodyPr>
          <a:lstStyle/>
          <a:p>
            <a:pPr algn="ctr">
              <a:lnSpc>
                <a:spcPts val="15260"/>
              </a:lnSpc>
              <a:spcBef>
                <a:spcPct val="0"/>
              </a:spcBef>
            </a:pPr>
            <a:r>
              <a:rPr lang="en-US" sz="10900" spc="109">
                <a:solidFill>
                  <a:srgbClr val="069B6B"/>
                </a:solidFill>
                <a:latin typeface="Tomorrow Bold"/>
              </a:rPr>
              <a:t>PROTOTYPE</a:t>
            </a:r>
          </a:p>
        </p:txBody>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14:trim st="0.0000" end="3051.6780"/>
                </p14:media>
              </p:ext>
            </p:extLst>
          </p:nvPr>
        </p:nvPicPr>
        <p:blipFill>
          <a:blip r:embed="rId2"/>
          <a:srcRect l="0" t="11871" r="0" b="11871"/>
          <a:stretch>
            <a:fillRect/>
          </a:stretch>
        </p:blipFill>
        <p:spPr>
          <a:xfrm flipH="false" flipV="false" rot="0">
            <a:off x="250944" y="0"/>
            <a:ext cx="6407747" cy="102870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225259" y="4728307"/>
            <a:ext cx="3524435" cy="4114800"/>
          </a:xfrm>
          <a:prstGeom prst="rect">
            <a:avLst/>
          </a:prstGeom>
        </p:spPr>
      </p:pic>
      <p:sp>
        <p:nvSpPr>
          <p:cNvPr name="TextBox 5" id="5"/>
          <p:cNvSpPr txBox="true"/>
          <p:nvPr/>
        </p:nvSpPr>
        <p:spPr>
          <a:xfrm rot="0">
            <a:off x="10601124" y="2613589"/>
            <a:ext cx="5378723" cy="896620"/>
          </a:xfrm>
          <a:prstGeom prst="rect">
            <a:avLst/>
          </a:prstGeom>
        </p:spPr>
        <p:txBody>
          <a:bodyPr anchor="t" rtlCol="false" tIns="0" lIns="0" bIns="0" rIns="0">
            <a:spAutoFit/>
          </a:bodyPr>
          <a:lstStyle/>
          <a:p>
            <a:pPr algn="ctr">
              <a:lnSpc>
                <a:spcPts val="7279"/>
              </a:lnSpc>
            </a:pPr>
            <a:r>
              <a:rPr lang="en-US" sz="5199">
                <a:solidFill>
                  <a:srgbClr val="FFFFFF"/>
                </a:solidFill>
                <a:latin typeface="Tomorrow Thin Bold"/>
              </a:rPr>
              <a:t>WITH INCENTIVE</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749694" y="6543812"/>
            <a:ext cx="1969407" cy="2299295"/>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599492" y="7133215"/>
            <a:ext cx="1464568" cy="1709892"/>
          </a:xfrm>
          <a:prstGeom prst="rect">
            <a:avLst/>
          </a:prstGeom>
        </p:spPr>
      </p:pic>
      <p:sp>
        <p:nvSpPr>
          <p:cNvPr name="AutoShape 8" id="8"/>
          <p:cNvSpPr/>
          <p:nvPr/>
        </p:nvSpPr>
        <p:spPr>
          <a:xfrm rot="0">
            <a:off x="8555543" y="9239250"/>
            <a:ext cx="9244223" cy="0"/>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13662351" y="9467850"/>
            <a:ext cx="3200400" cy="498447"/>
          </a:xfrm>
          <a:prstGeom prst="rect">
            <a:avLst/>
          </a:prstGeom>
        </p:spPr>
        <p:txBody>
          <a:bodyPr anchor="t" rtlCol="false" tIns="0" lIns="0" bIns="0" rIns="0">
            <a:spAutoFit/>
          </a:bodyPr>
          <a:lstStyle/>
          <a:p>
            <a:pPr algn="ctr">
              <a:lnSpc>
                <a:spcPts val="4026"/>
              </a:lnSpc>
              <a:spcBef>
                <a:spcPct val="0"/>
              </a:spcBef>
            </a:pPr>
            <a:r>
              <a:rPr lang="en-US" sz="2876" spc="-28">
                <a:solidFill>
                  <a:srgbClr val="FFFFFF"/>
                </a:solidFill>
                <a:latin typeface="Tomorrow Bold"/>
              </a:rPr>
              <a:t>(Anderson, 2017)</a:t>
            </a:r>
          </a:p>
        </p:txBody>
      </p:sp>
      <p:sp>
        <p:nvSpPr>
          <p:cNvPr name="TextBox 10" id="10"/>
          <p:cNvSpPr txBox="true"/>
          <p:nvPr/>
        </p:nvSpPr>
        <p:spPr>
          <a:xfrm rot="0">
            <a:off x="10259991" y="9467850"/>
            <a:ext cx="2572544" cy="498447"/>
          </a:xfrm>
          <a:prstGeom prst="rect">
            <a:avLst/>
          </a:prstGeom>
        </p:spPr>
        <p:txBody>
          <a:bodyPr anchor="t" rtlCol="false" tIns="0" lIns="0" bIns="0" rIns="0">
            <a:spAutoFit/>
          </a:bodyPr>
          <a:lstStyle/>
          <a:p>
            <a:pPr algn="ctr">
              <a:lnSpc>
                <a:spcPts val="4026"/>
              </a:lnSpc>
              <a:spcBef>
                <a:spcPct val="0"/>
              </a:spcBef>
            </a:pPr>
            <a:r>
              <a:rPr lang="en-US" sz="2876" spc="-28">
                <a:solidFill>
                  <a:srgbClr val="FFFFFF"/>
                </a:solidFill>
                <a:latin typeface="Tomorrow Bold"/>
              </a:rPr>
              <a:t>(Tridas, 2021)</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DAFYil3fNcw</dc:identifier>
  <dcterms:modified xsi:type="dcterms:W3CDTF">2011-08-01T06:04:30Z</dcterms:modified>
  <cp:revision>1</cp:revision>
  <dc:title>GOOD EMPIRE</dc:title>
</cp:coreProperties>
</file>